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73B15-F18D-461A-A851-27282AD45174}" type="datetimeFigureOut">
              <a:rPr lang="en-CA" smtClean="0"/>
              <a:t>25/05/2014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ABE7-9158-4897-B009-7C59F8248B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7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2ABE7-9158-4897-B009-7C59F8248B6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7EE6-9BB6-411A-92C6-51619C2EA153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C05D-4D38-46AF-B17F-1E4A6DF7F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3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990600"/>
            <a:ext cx="10591800" cy="586740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806533\AppData\Local\Microsoft\Windows\Temporary Internet Files\Content.IE5\UBCU3OPL\MC900240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07444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1.bp.blogspot.com/-CzymlejYUpw/TxWps-Ur0PI/AAAAAAAAPn4/oceB9ExkwaI/s1600/2000px-RAF_rounde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2176272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8348" y="118408"/>
            <a:ext cx="68371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WEAPONS </a:t>
            </a:r>
          </a:p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AND TECHNOLOGY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423" y="5105400"/>
            <a:ext cx="61189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OF WORLD WAR 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3945" y="5943600"/>
            <a:ext cx="3005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-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Gungsuh" panose="02030600000101010101" pitchFamily="18" charset="-127"/>
                <a:cs typeface="Courier New" panose="02070309020205020404" pitchFamily="49" charset="0"/>
              </a:rPr>
              <a:t>By Gavin Pattman</a:t>
            </a:r>
          </a:p>
        </p:txBody>
      </p:sp>
    </p:spTree>
    <p:extLst>
      <p:ext uri="{BB962C8B-B14F-4D97-AF65-F5344CB8AC3E}">
        <p14:creationId xmlns:p14="http://schemas.microsoft.com/office/powerpoint/2010/main" val="3140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-76200" y="-304800"/>
            <a:ext cx="9296400" cy="7391400"/>
          </a:xfrm>
          <a:prstGeom prst="plus">
            <a:avLst>
              <a:gd name="adj" fmla="val 30116"/>
            </a:avLst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8612188" algn="l"/>
              </a:tabLst>
            </a:pPr>
            <a:r>
              <a:rPr lang="en-CA" b="1" dirty="0" smtClean="0"/>
              <a:t>Penicillin</a:t>
            </a:r>
            <a:r>
              <a:rPr lang="en-CA" b="1" i="1" dirty="0"/>
              <a:t>:</a:t>
            </a:r>
            <a:endParaRPr lang="en-CA" b="1" i="1" dirty="0" smtClean="0"/>
          </a:p>
          <a:p>
            <a:pPr marL="180975" algn="ctr">
              <a:tabLst>
                <a:tab pos="8612188" algn="l"/>
              </a:tabLst>
            </a:pPr>
            <a:r>
              <a:rPr lang="en-CA" dirty="0" smtClean="0"/>
              <a:t>This </a:t>
            </a:r>
            <a:r>
              <a:rPr lang="en-CA" dirty="0"/>
              <a:t>antibiotic was </a:t>
            </a:r>
            <a:r>
              <a:rPr lang="en-CA" dirty="0" smtClean="0"/>
              <a:t>developed just before and during the war, and was used </a:t>
            </a:r>
            <a:r>
              <a:rPr lang="en-CA" dirty="0"/>
              <a:t>to treat infections very </a:t>
            </a:r>
            <a:r>
              <a:rPr lang="en-CA" dirty="0" smtClean="0"/>
              <a:t>effectively. Variations of </a:t>
            </a:r>
            <a:r>
              <a:rPr lang="en-CA" dirty="0"/>
              <a:t>it are still being used </a:t>
            </a:r>
            <a:r>
              <a:rPr lang="en-CA" dirty="0" smtClean="0"/>
              <a:t>today</a:t>
            </a:r>
            <a:r>
              <a:rPr lang="en-CA" dirty="0"/>
              <a:t> </a:t>
            </a:r>
            <a:r>
              <a:rPr lang="en-CA" dirty="0" smtClean="0"/>
              <a:t>to neutralize harmful bacteria.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39852" y="182940"/>
            <a:ext cx="4809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Medical</a:t>
            </a:r>
          </a:p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Advancements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962400"/>
            <a:ext cx="27717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76200" y="0"/>
            <a:ext cx="1371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2667000" y="0"/>
            <a:ext cx="1295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5410200" y="0"/>
            <a:ext cx="1295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8077200" y="0"/>
            <a:ext cx="1058334" cy="6857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96" name="Rectangle 4095"/>
          <p:cNvSpPr/>
          <p:nvPr/>
        </p:nvSpPr>
        <p:spPr>
          <a:xfrm>
            <a:off x="-76200" y="5562600"/>
            <a:ext cx="9211734" cy="1295397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Atom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Bomb</a:t>
            </a:r>
            <a:endParaRPr lang="en-CA" sz="3200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</a:pP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WHO: </a:t>
            </a:r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The United States of </a:t>
            </a: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America</a:t>
            </a:r>
            <a:endParaRPr lang="en-CA" dirty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WHAT: Explosive </a:t>
            </a:r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devices (bombs) that used nuclear fission (breaking the nucleus of an atom) to produce massive explosions. </a:t>
            </a:r>
            <a:endParaRPr lang="en-CA" dirty="0" smtClean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endParaRPr lang="en-CA" dirty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-Each bomb was capable of wiping out entire </a:t>
            </a: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cities</a:t>
            </a:r>
          </a:p>
          <a:p>
            <a:endParaRPr lang="en-CA" dirty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-Little Boy was dropped on Hiroshima in August, </a:t>
            </a: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1945</a:t>
            </a:r>
          </a:p>
          <a:p>
            <a:endParaRPr lang="en-CA" dirty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-Fat Man was dropped on Nagasaki soon after, </a:t>
            </a: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bringing the death toll to over 100,000 people (mostly civilians, including families and children)and injuring a 100,000 more.</a:t>
            </a:r>
            <a:endParaRPr lang="en-CA" dirty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endParaRPr lang="en-CA" dirty="0" smtClean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-The dropping of these two bombs basically </a:t>
            </a:r>
            <a:r>
              <a:rPr lang="en-CA" dirty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ended World War </a:t>
            </a:r>
            <a:r>
              <a:rPr lang="en-CA" dirty="0" smtClean="0">
                <a:ln>
                  <a:solidFill>
                    <a:schemeClr val="tx1"/>
                  </a:solidFill>
                </a:ln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2,as Japan surrendered soon after.  </a:t>
            </a:r>
          </a:p>
          <a:p>
            <a:endParaRPr lang="en-CA" dirty="0" smtClean="0">
              <a:ln>
                <a:solidFill>
                  <a:schemeClr val="tx1"/>
                </a:solidFill>
              </a:ln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endParaRPr lang="en-CA" sz="2000" dirty="0">
              <a:ln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CA" sz="2000" dirty="0"/>
              <a:t/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5" name="5-Point Star 4"/>
          <p:cNvSpPr/>
          <p:nvPr/>
        </p:nvSpPr>
        <p:spPr>
          <a:xfrm>
            <a:off x="2857500" y="457200"/>
            <a:ext cx="457200" cy="457200"/>
          </a:xfrm>
          <a:prstGeom prst="star5">
            <a:avLst/>
          </a:prstGeom>
          <a:solidFill>
            <a:srgbClr val="F8F8F8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5-Point Star 30"/>
          <p:cNvSpPr/>
          <p:nvPr/>
        </p:nvSpPr>
        <p:spPr>
          <a:xfrm>
            <a:off x="5829300" y="457200"/>
            <a:ext cx="457200" cy="457200"/>
          </a:xfrm>
          <a:prstGeom prst="star5">
            <a:avLst/>
          </a:prstGeom>
          <a:solidFill>
            <a:srgbClr val="F8F8F8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1180"/>
            <a:ext cx="2421355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1180"/>
            <a:ext cx="1363134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31180"/>
            <a:ext cx="2228616" cy="124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/>
          <a:stretch/>
        </p:blipFill>
        <p:spPr bwMode="auto">
          <a:xfrm>
            <a:off x="3657600" y="5631180"/>
            <a:ext cx="1917528" cy="122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16" y="5631180"/>
            <a:ext cx="1585901" cy="122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0"/>
            <a:ext cx="9144000" cy="3429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33400" y="228600"/>
            <a:ext cx="990600" cy="9871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Isosceles Triangle 1"/>
          <p:cNvSpPr/>
          <p:nvPr/>
        </p:nvSpPr>
        <p:spPr>
          <a:xfrm>
            <a:off x="-1143000" y="228600"/>
            <a:ext cx="6858000" cy="2438400"/>
          </a:xfrm>
          <a:prstGeom prst="triangle">
            <a:avLst>
              <a:gd name="adj" fmla="val 4472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Isosceles Triangle 2"/>
          <p:cNvSpPr/>
          <p:nvPr/>
        </p:nvSpPr>
        <p:spPr>
          <a:xfrm>
            <a:off x="3657600" y="762000"/>
            <a:ext cx="5943600" cy="1905000"/>
          </a:xfrm>
          <a:prstGeom prst="triangle">
            <a:avLst>
              <a:gd name="adj" fmla="val 5447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185911" y="203537"/>
            <a:ext cx="47420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Submarines</a:t>
            </a:r>
          </a:p>
        </p:txBody>
      </p:sp>
      <p:sp>
        <p:nvSpPr>
          <p:cNvPr id="8" name="Double Wave 7"/>
          <p:cNvSpPr/>
          <p:nvPr/>
        </p:nvSpPr>
        <p:spPr>
          <a:xfrm>
            <a:off x="0" y="2514600"/>
            <a:ext cx="9144000" cy="762000"/>
          </a:xfrm>
          <a:prstGeom prst="doubleWav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52400" y="2977277"/>
            <a:ext cx="8763000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>
                <a:solidFill>
                  <a:schemeClr val="bg1"/>
                </a:solidFill>
              </a:rPr>
              <a:t>WHO: Axis and Allied Powers, </a:t>
            </a:r>
            <a:r>
              <a:rPr lang="en-CA" dirty="0">
                <a:solidFill>
                  <a:schemeClr val="bg1"/>
                </a:solidFill>
              </a:rPr>
              <a:t>e</a:t>
            </a:r>
            <a:r>
              <a:rPr lang="en-CA" dirty="0" smtClean="0">
                <a:solidFill>
                  <a:schemeClr val="bg1"/>
                </a:solidFill>
              </a:rPr>
              <a:t>specially Germany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</a:rPr>
              <a:t>WHAT: Upgraded version of the World War 1 “U-Boat”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</a:rPr>
              <a:t>-Could travel underwater for limited amounts of time to avoid being seen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</a:rPr>
              <a:t>-Attacked using torpedoes, which were underwater missiles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</a:rPr>
              <a:t>-German submarines sunk many Canadian ships, especially those carrying supplies overseas</a:t>
            </a:r>
          </a:p>
          <a:p>
            <a:pPr>
              <a:lnSpc>
                <a:spcPts val="2500"/>
              </a:lnSpc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0" b="97683" l="1600" r="99500">
                        <a14:backgroundMark x1="7450" y1="43050" x2="7450" y2="43050"/>
                        <a14:backgroundMark x1="5650" y1="45560" x2="5650" y2="45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9" y="4724400"/>
            <a:ext cx="6974031" cy="18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9965" y="203537"/>
            <a:ext cx="51139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V-2 Rockets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1981200"/>
            <a:ext cx="7353300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WHO: Nazi Germany</a:t>
            </a:r>
          </a:p>
          <a:p>
            <a:pPr>
              <a:lnSpc>
                <a:spcPts val="2500"/>
              </a:lnSpc>
            </a:pPr>
            <a:r>
              <a:rPr lang="en-CA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WHAT:</a:t>
            </a: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First long-range ballistic rocket, invented by Germany to retaliate against the Allies bombing their cities.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-Had a range of </a:t>
            </a:r>
            <a:r>
              <a:rPr lang="en-CA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320 kilometers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-Inventors of the V-2 moved to the US after the war  and designed the rockets that </a:t>
            </a:r>
            <a:r>
              <a:rPr lang="en-CA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would land man on the moon</a:t>
            </a:r>
          </a:p>
          <a:p>
            <a:pPr>
              <a:lnSpc>
                <a:spcPts val="2500"/>
              </a:lnSpc>
            </a:pP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-These rockets were used against Canada’s main ally, Britain, near the end of the war.</a:t>
            </a:r>
          </a:p>
          <a:p>
            <a:pPr>
              <a:lnSpc>
                <a:spcPts val="2500"/>
              </a:lnSpc>
            </a:pP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443870"/>
            <a:ext cx="50292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uble Wave 12"/>
          <p:cNvSpPr/>
          <p:nvPr/>
        </p:nvSpPr>
        <p:spPr>
          <a:xfrm>
            <a:off x="-2286000" y="5773479"/>
            <a:ext cx="14173200" cy="1084521"/>
          </a:xfrm>
          <a:prstGeom prst="doubleWav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473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8876" r="84024">
                        <a14:foregroundMark x1="58580" y1="44333" x2="58580" y2="44333"/>
                        <a14:foregroundMark x1="59172" y1="31000" x2="59172" y2="31000"/>
                        <a14:foregroundMark x1="55621" y1="22333" x2="55621" y2="22333"/>
                        <a14:foregroundMark x1="57396" y1="20333" x2="57396" y2="20333"/>
                        <a14:foregroundMark x1="57396" y1="25667" x2="57396" y2="25667"/>
                        <a14:foregroundMark x1="57988" y1="21667" x2="57988" y2="21667"/>
                        <a14:foregroundMark x1="58580" y1="26667" x2="58580" y2="26667"/>
                        <a14:backgroundMark x1="64497" y1="22667" x2="64497" y2="22667"/>
                        <a14:backgroundMark x1="30178" y1="27667" x2="30178" y2="27667"/>
                        <a14:backgroundMark x1="62130" y1="97333" x2="62130" y2="97333"/>
                        <a14:backgroundMark x1="18343" y1="95000" x2="1834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87361"/>
            <a:ext cx="3170237" cy="56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304800" y="228600"/>
            <a:ext cx="1752599" cy="175260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4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50000"/>
                    </a14:imgEffect>
                    <a14:imgEffect>
                      <a14:brightnessContrast bright="-4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0"/>
            <a:ext cx="6796203" cy="685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3244" y="203537"/>
            <a:ext cx="24673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Radar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0"/>
            <a:ext cx="1219200" cy="6854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924800" y="0"/>
            <a:ext cx="1219200" cy="6854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990600" y="1542871"/>
            <a:ext cx="735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WHO:</a:t>
            </a:r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Axis and Allied powers</a:t>
            </a:r>
          </a:p>
          <a:p>
            <a:endParaRPr lang="en-CA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WHAT: </a:t>
            </a:r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Systems </a:t>
            </a:r>
            <a:r>
              <a:rPr lang="en-C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used </a:t>
            </a:r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radio </a:t>
            </a:r>
            <a:r>
              <a:rPr lang="en-C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waves to detect incoming aircraft from extremely long distances</a:t>
            </a:r>
          </a:p>
          <a:p>
            <a:r>
              <a:rPr lang="en-C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-Used to prepare and defend against aerial </a:t>
            </a:r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attacks</a:t>
            </a:r>
          </a:p>
          <a:p>
            <a:endParaRPr lang="en-CA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-Canada had extensive involvement with radar systems, more than any other commonwealth nation. </a:t>
            </a:r>
            <a:endParaRPr lang="en-CA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vin\AppData\Local\Microsoft\Windows\Temporary Internet Files\Content.IE5\27083B8J\MC900389348[1].wmf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1007"/>
            <a:ext cx="4038600" cy="50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8893" y="203537"/>
            <a:ext cx="7111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Molotov Cocktail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1"/>
          <a:stretch/>
        </p:blipFill>
        <p:spPr bwMode="auto">
          <a:xfrm>
            <a:off x="0" y="-184824"/>
            <a:ext cx="9144000" cy="704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rot="20699703">
            <a:off x="240276" y="3456738"/>
            <a:ext cx="7056117" cy="2785378"/>
          </a:xfrm>
          <a:prstGeom prst="rect">
            <a:avLst/>
          </a:prstGeom>
          <a:solidFill>
            <a:srgbClr val="F8F8F8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400" b="1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WHO: Mostly Allied forces </a:t>
            </a:r>
          </a:p>
          <a:p>
            <a:r>
              <a:rPr lang="en-CA" sz="1400" b="1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WHAT: </a:t>
            </a:r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Petrol-filled 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glass bottle, usually with a </a:t>
            </a:r>
            <a:endParaRPr lang="en-CA" sz="1400" dirty="0" smtClean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cloth 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wick at the end. Used as an improvised firebomb. </a:t>
            </a:r>
          </a:p>
          <a:p>
            <a:endParaRPr lang="en-CA" sz="1400" dirty="0" smtClean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Though used in the Spanish </a:t>
            </a:r>
            <a:r>
              <a:rPr lang="en-CA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Civil War, they 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were popularized (and named) during the Second World </a:t>
            </a:r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War by the Finnish. </a:t>
            </a:r>
            <a:endParaRPr lang="en-CA" sz="1400" dirty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1400" dirty="0" smtClean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Often used by Allied </a:t>
            </a:r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forces (including Canadians) 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to disable</a:t>
            </a:r>
            <a:r>
              <a:rPr lang="en-CA" sz="1400" i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tanks</a:t>
            </a:r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as they were easy to </a:t>
            </a:r>
            <a:r>
              <a:rPr lang="en-CA" sz="1400" dirty="0" smtClean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produce and find the materials to make. </a:t>
            </a:r>
            <a:endParaRPr lang="en-CA" sz="1400" dirty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sz="1400" dirty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0712493">
            <a:off x="4708377" y="2075687"/>
            <a:ext cx="44935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Cocktails</a:t>
            </a:r>
            <a:endParaRPr lang="en-US" sz="8000" b="1" i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02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>
            <a:off x="6781800" y="5562601"/>
            <a:ext cx="1338390" cy="457199"/>
          </a:xfrm>
          <a:prstGeom prst="cloud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Cloud 16"/>
          <p:cNvSpPr/>
          <p:nvPr/>
        </p:nvSpPr>
        <p:spPr>
          <a:xfrm>
            <a:off x="2819400" y="5562601"/>
            <a:ext cx="1338390" cy="380999"/>
          </a:xfrm>
          <a:prstGeom prst="cloud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loud 2"/>
          <p:cNvSpPr/>
          <p:nvPr/>
        </p:nvSpPr>
        <p:spPr>
          <a:xfrm>
            <a:off x="3767010" y="5562601"/>
            <a:ext cx="1338390" cy="380998"/>
          </a:xfrm>
          <a:prstGeom prst="cloud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048000" y="232076"/>
            <a:ext cx="1219200" cy="12157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614611" y="203537"/>
            <a:ext cx="18598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Jets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WHO: </a:t>
            </a:r>
            <a:r>
              <a:rPr lang="en-CA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Allies and Axis powers</a:t>
            </a: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WHAT: Planes with jet engines that could </a:t>
            </a:r>
            <a:r>
              <a:rPr lang="en-CA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fly higher and faster than the </a:t>
            </a:r>
            <a:r>
              <a:rPr lang="en-CA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propeller</a:t>
            </a:r>
            <a:r>
              <a:rPr lang="en-CA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aircraft that were being used</a:t>
            </a:r>
          </a:p>
          <a:p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-First </a:t>
            </a:r>
            <a:r>
              <a:rPr lang="en-CA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used in World War 2</a:t>
            </a:r>
          </a:p>
          <a:p>
            <a:endParaRPr lang="en-CA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CA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Though both sides of the war scrambled to produce as many jets as they could, very few jets were made before 1944 (one year before the war ended</a:t>
            </a:r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-Jets changed aerial combat immensely, but Canada never produced them. 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-228600" y="5181601"/>
            <a:ext cx="4648200" cy="1690576"/>
          </a:xfrm>
          <a:prstGeom prst="triangle">
            <a:avLst>
              <a:gd name="adj" fmla="val 2428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Isosceles Triangle 9"/>
          <p:cNvSpPr/>
          <p:nvPr/>
        </p:nvSpPr>
        <p:spPr>
          <a:xfrm>
            <a:off x="5474416" y="5181600"/>
            <a:ext cx="4419600" cy="1676400"/>
          </a:xfrm>
          <a:prstGeom prst="triangle">
            <a:avLst>
              <a:gd name="adj" fmla="val 630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Isosceles Triangle 8"/>
          <p:cNvSpPr/>
          <p:nvPr/>
        </p:nvSpPr>
        <p:spPr>
          <a:xfrm>
            <a:off x="2514600" y="5302987"/>
            <a:ext cx="4583946" cy="1676400"/>
          </a:xfrm>
          <a:prstGeom prst="triangle">
            <a:avLst>
              <a:gd name="adj" fmla="val 37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loud 15"/>
          <p:cNvSpPr/>
          <p:nvPr/>
        </p:nvSpPr>
        <p:spPr>
          <a:xfrm>
            <a:off x="4229100" y="5638800"/>
            <a:ext cx="1752600" cy="457199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Cloud 17"/>
          <p:cNvSpPr/>
          <p:nvPr/>
        </p:nvSpPr>
        <p:spPr>
          <a:xfrm>
            <a:off x="28353" y="5714999"/>
            <a:ext cx="1385777" cy="380999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5" b="99405" l="0" r="99167">
                        <a14:foregroundMark x1="91667" y1="14881" x2="91667" y2="1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16" y="1219200"/>
            <a:ext cx="2857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-76200" y="-304800"/>
            <a:ext cx="9296400" cy="7391400"/>
          </a:xfrm>
          <a:prstGeom prst="plus">
            <a:avLst>
              <a:gd name="adj" fmla="val 30116"/>
            </a:avLst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>
              <a:tabLst>
                <a:tab pos="8166100" algn="l"/>
              </a:tabLst>
            </a:pPr>
            <a:r>
              <a:rPr lang="en-CA" dirty="0" smtClean="0"/>
              <a:t>Ironically</a:t>
            </a:r>
            <a:r>
              <a:rPr lang="en-CA" dirty="0"/>
              <a:t>, though WW2 ended millions of lives, some of the greatest advances in medical science were developed during the war </a:t>
            </a:r>
            <a:endParaRPr lang="en-CA" dirty="0" smtClean="0"/>
          </a:p>
          <a:p>
            <a:pPr marL="361950" algn="ctr">
              <a:tabLst>
                <a:tab pos="8166100" algn="l"/>
              </a:tabLst>
            </a:pPr>
            <a:r>
              <a:rPr lang="en-CA" dirty="0" smtClean="0"/>
              <a:t>(</a:t>
            </a:r>
            <a:r>
              <a:rPr lang="en-CA" dirty="0"/>
              <a:t>as doctors were trying to put injured soldiers and civilians back together</a:t>
            </a:r>
            <a:r>
              <a:rPr lang="en-CA" dirty="0" smtClean="0"/>
              <a:t>).</a:t>
            </a:r>
          </a:p>
          <a:p>
            <a:pPr marL="361950" algn="ctr">
              <a:tabLst>
                <a:tab pos="8166100" algn="l"/>
              </a:tabLst>
            </a:pPr>
            <a:endParaRPr lang="en-CA" dirty="0" smtClean="0"/>
          </a:p>
          <a:p>
            <a:pPr marL="361950" algn="ctr">
              <a:tabLst>
                <a:tab pos="8166100" algn="l"/>
              </a:tabLst>
            </a:pPr>
            <a:r>
              <a:rPr lang="en-CA" dirty="0" smtClean="0"/>
              <a:t> </a:t>
            </a:r>
            <a:r>
              <a:rPr lang="en-CA" dirty="0">
                <a:solidFill>
                  <a:schemeClr val="bg1"/>
                </a:solidFill>
              </a:rPr>
              <a:t>These techniques were used to treat many Canadian soldiers and by Canadian medical personnel.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9852" y="182940"/>
            <a:ext cx="4809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Medical</a:t>
            </a:r>
          </a:p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Advancements</a:t>
            </a:r>
          </a:p>
        </p:txBody>
      </p:sp>
    </p:spTree>
    <p:extLst>
      <p:ext uri="{BB962C8B-B14F-4D97-AF65-F5344CB8AC3E}">
        <p14:creationId xmlns:p14="http://schemas.microsoft.com/office/powerpoint/2010/main" val="22304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-76200" y="-304800"/>
            <a:ext cx="9296400" cy="7391400"/>
          </a:xfrm>
          <a:prstGeom prst="plus">
            <a:avLst>
              <a:gd name="adj" fmla="val 30116"/>
            </a:avLst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8612188" algn="l"/>
              </a:tabLst>
            </a:pPr>
            <a:r>
              <a:rPr lang="en-CA" b="1" dirty="0" smtClean="0"/>
              <a:t>SKIN GRAFTS: </a:t>
            </a:r>
          </a:p>
          <a:p>
            <a:pPr marL="180975" algn="ctr">
              <a:tabLst>
                <a:tab pos="8612188" algn="l"/>
              </a:tabLst>
            </a:pPr>
            <a:r>
              <a:rPr lang="en-CA" dirty="0" smtClean="0"/>
              <a:t>A </a:t>
            </a:r>
            <a:r>
              <a:rPr lang="en-CA" dirty="0"/>
              <a:t>gifted plastic surgeon working for the Royal Air Force discovered new ways of treating pilots with severe burns, advancing burn treatment and skin grafting methods immensely.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9852" y="182940"/>
            <a:ext cx="4809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Medical</a:t>
            </a:r>
          </a:p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Advancements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78"/>
          <a:stretch/>
        </p:blipFill>
        <p:spPr bwMode="auto">
          <a:xfrm>
            <a:off x="3168154" y="4083060"/>
            <a:ext cx="2752725" cy="205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13428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>
                <a:solidFill>
                  <a:schemeClr val="bg1"/>
                </a:solidFill>
              </a:rPr>
              <a:t>(Least disturbing picture I could find; never look up WW2 skin grafts on google images)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-76200" y="-304800"/>
            <a:ext cx="9296400" cy="7391400"/>
          </a:xfrm>
          <a:prstGeom prst="plus">
            <a:avLst>
              <a:gd name="adj" fmla="val 30116"/>
            </a:avLst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8612188" algn="l"/>
              </a:tabLst>
            </a:pPr>
            <a:r>
              <a:rPr lang="en-CA" b="1" dirty="0" smtClean="0"/>
              <a:t>Blood </a:t>
            </a:r>
            <a:r>
              <a:rPr lang="en-CA" b="1" dirty="0"/>
              <a:t>Transfusions</a:t>
            </a:r>
            <a:r>
              <a:rPr lang="en-CA" b="1" dirty="0" smtClean="0"/>
              <a:t>:</a:t>
            </a:r>
          </a:p>
          <a:p>
            <a:pPr marL="180975" algn="ctr">
              <a:tabLst>
                <a:tab pos="8612188" algn="l"/>
              </a:tabLst>
            </a:pPr>
            <a:r>
              <a:rPr lang="en-CA" dirty="0" smtClean="0"/>
              <a:t> </a:t>
            </a:r>
            <a:r>
              <a:rPr lang="en-CA" dirty="0"/>
              <a:t>Methods for storing blood for transfusions become much more </a:t>
            </a:r>
            <a:r>
              <a:rPr lang="en-CA" dirty="0" smtClean="0"/>
              <a:t>effective, allowing many more wounded soldiers and civilians to receive blood transfusions.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39852" y="182940"/>
            <a:ext cx="4809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Medical</a:t>
            </a:r>
          </a:p>
          <a:p>
            <a:pPr algn="ctr"/>
            <a:r>
              <a:rPr lang="en-US" sz="4800" b="1" cap="none" spc="-15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Advancements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32" y="4334669"/>
            <a:ext cx="2595169" cy="204310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636</Words>
  <Application>Microsoft Office PowerPoint</Application>
  <PresentationFormat>On-screen Show (4:3)</PresentationFormat>
  <Paragraphs>87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Pattman, Gavin</dc:creator>
  <cp:lastModifiedBy>Gavin</cp:lastModifiedBy>
  <cp:revision>38</cp:revision>
  <dcterms:created xsi:type="dcterms:W3CDTF">2014-05-20T21:05:09Z</dcterms:created>
  <dcterms:modified xsi:type="dcterms:W3CDTF">2014-05-26T05:59:22Z</dcterms:modified>
</cp:coreProperties>
</file>