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 name="Shape 26"/>
        <p:cNvGrpSpPr/>
        <p:nvPr/>
      </p:nvGrpSpPr>
      <p:grpSpPr>
        <a:xfrm>
          <a:off y="0" x="0"/>
          <a:ext cy="0" cx="0"/>
          <a:chOff y="0" x="0"/>
          <a:chExt cy="0" cx="0"/>
        </a:xfrm>
      </p:grpSpPr>
      <p:sp>
        <p:nvSpPr>
          <p:cNvPr id="27" name="Shape 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8" name="Shape 2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6" name="Shape 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9" name="Shape 109"/>
        <p:cNvGrpSpPr/>
        <p:nvPr/>
      </p:nvGrpSpPr>
      <p:grpSpPr>
        <a:xfrm>
          <a:off y="0" x="0"/>
          <a:ext cy="0" cx="0"/>
          <a:chOff y="0" x="0"/>
          <a:chExt cy="0" cx="0"/>
        </a:xfrm>
      </p:grpSpPr>
      <p:sp>
        <p:nvSpPr>
          <p:cNvPr id="110" name="Shape 11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1" name="Shape 1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 name="Shape 117"/>
        <p:cNvGrpSpPr/>
        <p:nvPr/>
      </p:nvGrpSpPr>
      <p:grpSpPr>
        <a:xfrm>
          <a:off y="0" x="0"/>
          <a:ext cy="0" cx="0"/>
          <a:chOff y="0" x="0"/>
          <a:chExt cy="0" cx="0"/>
        </a:xfrm>
      </p:grpSpPr>
      <p:sp>
        <p:nvSpPr>
          <p:cNvPr id="118" name="Shape 1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9" name="Shape 1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2" name="Shape 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indent="304800">
              <a:spcBef>
                <a:spcPts val="0"/>
              </a:spcBef>
              <a:buSzPct val="100000"/>
              <a:defRPr sz="4800"/>
            </a:lvl1pPr>
            <a:lvl2pPr algn="ctr" indent="304800">
              <a:spcBef>
                <a:spcPts val="0"/>
              </a:spcBef>
              <a:buSzPct val="100000"/>
              <a:defRPr sz="4800"/>
            </a:lvl2pPr>
            <a:lvl3pPr algn="ctr" indent="304800">
              <a:spcBef>
                <a:spcPts val="0"/>
              </a:spcBef>
              <a:buSzPct val="100000"/>
              <a:defRPr sz="4800"/>
            </a:lvl3pPr>
            <a:lvl4pPr algn="ctr" indent="304800">
              <a:spcBef>
                <a:spcPts val="0"/>
              </a:spcBef>
              <a:buSzPct val="100000"/>
              <a:defRPr sz="4800"/>
            </a:lvl4pPr>
            <a:lvl5pPr algn="ctr" indent="304800">
              <a:spcBef>
                <a:spcPts val="0"/>
              </a:spcBef>
              <a:buSzPct val="100000"/>
              <a:defRPr sz="4800"/>
            </a:lvl5pPr>
            <a:lvl6pPr algn="ctr" indent="304800">
              <a:spcBef>
                <a:spcPts val="0"/>
              </a:spcBef>
              <a:buSzPct val="100000"/>
              <a:defRPr sz="4800"/>
            </a:lvl6pPr>
            <a:lvl7pPr algn="ctr" indent="304800">
              <a:spcBef>
                <a:spcPts val="0"/>
              </a:spcBef>
              <a:buSzPct val="100000"/>
              <a:defRPr sz="4800"/>
            </a:lvl7pPr>
            <a:lvl8pPr algn="ctr" indent="304800">
              <a:spcBef>
                <a:spcPts val="0"/>
              </a:spcBef>
              <a:buSzPct val="100000"/>
              <a:defRPr sz="4800"/>
            </a:lvl8pPr>
            <a:lvl9pPr algn="ctr" indent="304800">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marL="0">
              <a:spcBef>
                <a:spcPts val="0"/>
              </a:spcBef>
              <a:buClr>
                <a:schemeClr val="dk2"/>
              </a:buClr>
              <a:buNone/>
              <a:defRPr>
                <a:solidFill>
                  <a:schemeClr val="dk2"/>
                </a:solidFill>
              </a:defRPr>
            </a:lvl1pPr>
            <a:lvl2pPr algn="ctr" indent="190500" marL="0">
              <a:spcBef>
                <a:spcPts val="0"/>
              </a:spcBef>
              <a:buClr>
                <a:schemeClr val="dk2"/>
              </a:buClr>
              <a:buSzPct val="100000"/>
              <a:buNone/>
              <a:defRPr sz="3000">
                <a:solidFill>
                  <a:schemeClr val="dk2"/>
                </a:solidFill>
              </a:defRPr>
            </a:lvl2pPr>
            <a:lvl3pPr algn="ctr" indent="190500" marL="0">
              <a:spcBef>
                <a:spcPts val="0"/>
              </a:spcBef>
              <a:buClr>
                <a:schemeClr val="dk2"/>
              </a:buClr>
              <a:buSzPct val="100000"/>
              <a:buNone/>
              <a:defRPr sz="3000">
                <a:solidFill>
                  <a:schemeClr val="dk2"/>
                </a:solidFill>
              </a:defRPr>
            </a:lvl3pPr>
            <a:lvl4pPr algn="ctr" indent="190500" marL="0">
              <a:spcBef>
                <a:spcPts val="0"/>
              </a:spcBef>
              <a:buClr>
                <a:schemeClr val="dk2"/>
              </a:buClr>
              <a:buSzPct val="100000"/>
              <a:buNone/>
              <a:defRPr sz="3000">
                <a:solidFill>
                  <a:schemeClr val="dk2"/>
                </a:solidFill>
              </a:defRPr>
            </a:lvl4pPr>
            <a:lvl5pPr algn="ctr" indent="190500" marL="0">
              <a:spcBef>
                <a:spcPts val="0"/>
              </a:spcBef>
              <a:buClr>
                <a:schemeClr val="dk2"/>
              </a:buClr>
              <a:buSzPct val="100000"/>
              <a:buNone/>
              <a:defRPr sz="3000">
                <a:solidFill>
                  <a:schemeClr val="dk2"/>
                </a:solidFill>
              </a:defRPr>
            </a:lvl5pPr>
            <a:lvl6pPr algn="ctr" indent="190500" marL="0">
              <a:spcBef>
                <a:spcPts val="0"/>
              </a:spcBef>
              <a:buClr>
                <a:schemeClr val="dk2"/>
              </a:buClr>
              <a:buSzPct val="100000"/>
              <a:buNone/>
              <a:defRPr sz="3000">
                <a:solidFill>
                  <a:schemeClr val="dk2"/>
                </a:solidFill>
              </a:defRPr>
            </a:lvl6pPr>
            <a:lvl7pPr algn="ctr" indent="190500" marL="0">
              <a:spcBef>
                <a:spcPts val="0"/>
              </a:spcBef>
              <a:buClr>
                <a:schemeClr val="dk2"/>
              </a:buClr>
              <a:buSzPct val="100000"/>
              <a:buNone/>
              <a:defRPr sz="3000">
                <a:solidFill>
                  <a:schemeClr val="dk2"/>
                </a:solidFill>
              </a:defRPr>
            </a:lvl7pPr>
            <a:lvl8pPr algn="ctr" indent="190500" marL="0">
              <a:spcBef>
                <a:spcPts val="0"/>
              </a:spcBef>
              <a:buClr>
                <a:schemeClr val="dk2"/>
              </a:buClr>
              <a:buSzPct val="100000"/>
              <a:buNone/>
              <a:defRPr sz="3000">
                <a:solidFill>
                  <a:schemeClr val="dk2"/>
                </a:solidFill>
              </a:defRPr>
            </a:lvl8pPr>
            <a:lvl9pPr algn="ctr" indent="190500" marL="0">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indent="-171450" marL="285750">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p:spPr>
        <p:txBody>
          <a:bodyPr bIns="91425" rIns="91425" lIns="91425" tIns="91425" anchor="b" anchorCtr="0"/>
          <a:lstStyle>
            <a:lvl1pPr marL="0">
              <a:spcBef>
                <a:spcPts val="0"/>
              </a:spcBef>
              <a:buClr>
                <a:schemeClr val="dk1"/>
              </a:buClr>
              <a:buSzPct val="100000"/>
              <a:buNone/>
              <a:defRPr b="1" sz="3600">
                <a:solidFill>
                  <a:schemeClr val="dk1"/>
                </a:solidFill>
              </a:defRPr>
            </a:lvl1pPr>
            <a:lvl2pPr indent="228600" marL="0">
              <a:spcBef>
                <a:spcPts val="0"/>
              </a:spcBef>
              <a:buClr>
                <a:schemeClr val="dk1"/>
              </a:buClr>
              <a:buSzPct val="100000"/>
              <a:buNone/>
              <a:defRPr b="1" sz="3600">
                <a:solidFill>
                  <a:schemeClr val="dk1"/>
                </a:solidFill>
              </a:defRPr>
            </a:lvl2pPr>
            <a:lvl3pPr indent="228600" marL="0">
              <a:spcBef>
                <a:spcPts val="0"/>
              </a:spcBef>
              <a:buClr>
                <a:schemeClr val="dk1"/>
              </a:buClr>
              <a:buSzPct val="100000"/>
              <a:buNone/>
              <a:defRPr b="1" sz="3600">
                <a:solidFill>
                  <a:schemeClr val="dk1"/>
                </a:solidFill>
              </a:defRPr>
            </a:lvl3pPr>
            <a:lvl4pPr indent="228600" marL="0">
              <a:spcBef>
                <a:spcPts val="0"/>
              </a:spcBef>
              <a:buClr>
                <a:schemeClr val="dk1"/>
              </a:buClr>
              <a:buSzPct val="100000"/>
              <a:buNone/>
              <a:defRPr b="1" sz="3600">
                <a:solidFill>
                  <a:schemeClr val="dk1"/>
                </a:solidFill>
              </a:defRPr>
            </a:lvl4pPr>
            <a:lvl5pPr indent="228600" marL="0">
              <a:spcBef>
                <a:spcPts val="0"/>
              </a:spcBef>
              <a:buClr>
                <a:schemeClr val="dk1"/>
              </a:buClr>
              <a:buSzPct val="100000"/>
              <a:buNone/>
              <a:defRPr b="1" sz="3600">
                <a:solidFill>
                  <a:schemeClr val="dk1"/>
                </a:solidFill>
              </a:defRPr>
            </a:lvl5pPr>
            <a:lvl6pPr indent="228600" marL="0">
              <a:spcBef>
                <a:spcPts val="0"/>
              </a:spcBef>
              <a:buClr>
                <a:schemeClr val="dk1"/>
              </a:buClr>
              <a:buSzPct val="100000"/>
              <a:buNone/>
              <a:defRPr b="1" sz="3600">
                <a:solidFill>
                  <a:schemeClr val="dk1"/>
                </a:solidFill>
              </a:defRPr>
            </a:lvl6pPr>
            <a:lvl7pPr indent="228600" marL="0">
              <a:spcBef>
                <a:spcPts val="0"/>
              </a:spcBef>
              <a:buClr>
                <a:schemeClr val="dk1"/>
              </a:buClr>
              <a:buSzPct val="100000"/>
              <a:buNone/>
              <a:defRPr b="1" sz="3600">
                <a:solidFill>
                  <a:schemeClr val="dk1"/>
                </a:solidFill>
              </a:defRPr>
            </a:lvl7pPr>
            <a:lvl8pPr indent="228600" marL="0">
              <a:spcBef>
                <a:spcPts val="0"/>
              </a:spcBef>
              <a:buClr>
                <a:schemeClr val="dk1"/>
              </a:buClr>
              <a:buSzPct val="100000"/>
              <a:buNone/>
              <a:defRPr b="1" sz="3600">
                <a:solidFill>
                  <a:schemeClr val="dk1"/>
                </a:solidFill>
              </a:defRPr>
            </a:lvl8pPr>
            <a:lvl9pPr indent="228600" marL="0">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p:spPr>
        <p:txBody>
          <a:bodyPr bIns="91425" rIns="91425" lIns="91425" tIns="91425" anchor="t" anchorCtr="0"/>
          <a:lstStyle>
            <a:lvl1pPr indent="-152400" marL="342900">
              <a:spcBef>
                <a:spcPts val="600"/>
              </a:spcBef>
              <a:buClr>
                <a:schemeClr val="dk1"/>
              </a:buClr>
              <a:buSzPct val="100000"/>
              <a:defRPr sz="3000">
                <a:solidFill>
                  <a:schemeClr val="dk1"/>
                </a:solidFill>
              </a:defRPr>
            </a:lvl1pPr>
            <a:lvl2pPr indent="-133350" marL="742950">
              <a:spcBef>
                <a:spcPts val="480"/>
              </a:spcBef>
              <a:buClr>
                <a:schemeClr val="dk1"/>
              </a:buClr>
              <a:buSzPct val="100000"/>
              <a:defRPr sz="2400">
                <a:solidFill>
                  <a:schemeClr val="dk1"/>
                </a:solidFill>
              </a:defRPr>
            </a:lvl2pPr>
            <a:lvl3pPr indent="-76200" marL="1143000">
              <a:spcBef>
                <a:spcPts val="480"/>
              </a:spcBef>
              <a:buClr>
                <a:schemeClr val="dk1"/>
              </a:buClr>
              <a:buSzPct val="100000"/>
              <a:defRPr sz="2400">
                <a:solidFill>
                  <a:schemeClr val="dk1"/>
                </a:solidFill>
              </a:defRPr>
            </a:lvl3pPr>
            <a:lvl4pPr indent="-114300" marL="1600200">
              <a:spcBef>
                <a:spcPts val="360"/>
              </a:spcBef>
              <a:buClr>
                <a:schemeClr val="dk1"/>
              </a:buClr>
              <a:buSzPct val="100000"/>
              <a:defRPr sz="1800">
                <a:solidFill>
                  <a:schemeClr val="dk1"/>
                </a:solidFill>
              </a:defRPr>
            </a:lvl4pPr>
            <a:lvl5pPr indent="-114300" marL="2057400">
              <a:spcBef>
                <a:spcPts val="360"/>
              </a:spcBef>
              <a:buClr>
                <a:schemeClr val="dk1"/>
              </a:buClr>
              <a:buSzPct val="100000"/>
              <a:defRPr sz="1800">
                <a:solidFill>
                  <a:schemeClr val="dk1"/>
                </a:solidFill>
              </a:defRPr>
            </a:lvl5pPr>
            <a:lvl6pPr indent="-114300" marL="2514600">
              <a:spcBef>
                <a:spcPts val="360"/>
              </a:spcBef>
              <a:buClr>
                <a:schemeClr val="dk1"/>
              </a:buClr>
              <a:buSzPct val="100000"/>
              <a:defRPr sz="1800">
                <a:solidFill>
                  <a:schemeClr val="dk1"/>
                </a:solidFill>
              </a:defRPr>
            </a:lvl6pPr>
            <a:lvl7pPr indent="-114300" marL="2971800">
              <a:spcBef>
                <a:spcPts val="360"/>
              </a:spcBef>
              <a:buClr>
                <a:schemeClr val="dk1"/>
              </a:buClr>
              <a:buSzPct val="100000"/>
              <a:defRPr sz="1800">
                <a:solidFill>
                  <a:schemeClr val="dk1"/>
                </a:solidFill>
              </a:defRPr>
            </a:lvl7pPr>
            <a:lvl8pPr indent="-114300" marL="3429000">
              <a:spcBef>
                <a:spcPts val="360"/>
              </a:spcBef>
              <a:buClr>
                <a:schemeClr val="dk1"/>
              </a:buClr>
              <a:buSzPct val="100000"/>
              <a:defRPr sz="1800">
                <a:solidFill>
                  <a:schemeClr val="dk1"/>
                </a:solidFill>
              </a:defRPr>
            </a:lvl8pPr>
            <a:lvl9pPr indent="-114300" marL="3886200">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4"/><Relationship Target="../media/image09.jpg" Type="http://schemas.openxmlformats.org/officeDocument/2006/relationships/image" Id="rId3"/><Relationship Target="../media/image12.gif"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4"/><Relationship Target="../media/image16.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4"/><Relationship Target="../media/image10.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8.gif"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1.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media/image05.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5200C"/>
        </a:solidFill>
      </p:bgPr>
    </p:bg>
    <p:spTree>
      <p:nvGrpSpPr>
        <p:cNvPr id="22" name="Shape 22"/>
        <p:cNvGrpSpPr/>
        <p:nvPr/>
      </p:nvGrpSpPr>
      <p:grpSpPr>
        <a:xfrm>
          <a:off y="0" x="0"/>
          <a:ext cy="0" cx="0"/>
          <a:chOff y="0" x="0"/>
          <a:chExt cy="0" cx="0"/>
        </a:xfrm>
      </p:grpSpPr>
      <p:sp>
        <p:nvSpPr>
          <p:cNvPr id="23" name="Shape 23"/>
          <p:cNvSpPr/>
          <p:nvPr/>
        </p:nvSpPr>
        <p:spPr>
          <a:xfrm>
            <a:off y="615326" x="476425"/>
            <a:ext cy="840075" cx="8191130"/>
          </a:xfrm>
          <a:custGeom>
            <a:pathLst>
              <a:path w="5947" extrusionOk="0" h="728">
                <a:moveTo>
                  <a:pt y="257" x="5712"/>
                </a:moveTo>
                <a:cubicBezTo>
                  <a:pt y="257" x="5756"/>
                  <a:pt y="274" x="5793"/>
                  <a:pt y="308" x="5821"/>
                </a:cubicBezTo>
                <a:cubicBezTo>
                  <a:pt y="330" x="5839"/>
                  <a:pt y="363" x="5850"/>
                  <a:pt y="406" x="5854"/>
                </a:cubicBezTo>
                <a:lnTo>
                  <a:pt y="406" x="5564"/>
                </a:lnTo>
                <a:cubicBezTo>
                  <a:pt y="361" x="5567"/>
                  <a:pt y="325" x="5583"/>
                  <a:pt y="298" x="5610"/>
                </a:cubicBezTo>
                <a:cubicBezTo>
                  <a:pt y="271" x="5638"/>
                  <a:pt y="257" x="5672"/>
                  <a:pt y="257" x="5712"/>
                </a:cubicBezTo>
                <a:close/>
                <a:moveTo>
                  <a:pt y="75" x="2420"/>
                </a:moveTo>
                <a:cubicBezTo>
                  <a:pt y="113" x="2431"/>
                  <a:pt y="163" x="2448"/>
                  <a:pt y="223" x="2471"/>
                </a:cubicBezTo>
                <a:lnTo>
                  <a:pt y="421" x="2546"/>
                </a:lnTo>
                <a:lnTo>
                  <a:pt y="421" x="2303"/>
                </a:lnTo>
                <a:lnTo>
                  <a:pt y="211" x="2382"/>
                </a:lnTo>
                <a:cubicBezTo>
                  <a:pt y="166" x="2398"/>
                  <a:pt y="121" x="2411"/>
                  <a:pt y="75" x="2420"/>
                </a:cubicBezTo>
                <a:close/>
                <a:moveTo>
                  <a:pt y="258" x="4319"/>
                </a:moveTo>
                <a:cubicBezTo>
                  <a:pt y="258" x="4363"/>
                  <a:pt y="274" x="4399"/>
                  <a:pt y="307" x="4428"/>
                </a:cubicBezTo>
                <a:cubicBezTo>
                  <a:pt y="340" x="4457"/>
                  <a:pt y="389" x="4472"/>
                  <a:pt y="453" x="4472"/>
                </a:cubicBezTo>
                <a:cubicBezTo>
                  <a:pt y="521" x="4472"/>
                  <a:pt y="572" x="4457"/>
                  <a:pt y="605" x="4428"/>
                </a:cubicBezTo>
                <a:cubicBezTo>
                  <a:pt y="638" x="4399"/>
                  <a:pt y="655" x="4363"/>
                  <a:pt y="655" x="4319"/>
                </a:cubicBezTo>
                <a:cubicBezTo>
                  <a:pt y="655" x="4275"/>
                  <a:pt y="638" x="4239"/>
                  <a:pt y="605" x="4210"/>
                </a:cubicBezTo>
                <a:cubicBezTo>
                  <a:pt y="572" x="4181"/>
                  <a:pt y="522" x="4166"/>
                  <a:pt y="456" x="4166"/>
                </a:cubicBezTo>
                <a:cubicBezTo>
                  <a:pt y="390" x="4166"/>
                  <a:pt y="340" x="4181"/>
                  <a:pt y="307" x="4210"/>
                </a:cubicBezTo>
                <a:cubicBezTo>
                  <a:pt y="274" x="4239"/>
                  <a:pt y="258" x="4275"/>
                  <a:pt y="258" x="4319"/>
                </a:cubicBezTo>
                <a:close/>
                <a:moveTo>
                  <a:pt y="455" x="1328"/>
                </a:moveTo>
                <a:lnTo>
                  <a:pt y="487" x="1328"/>
                </a:lnTo>
                <a:cubicBezTo>
                  <a:pt y="526" x="1328"/>
                  <a:pt y="555" x="1323"/>
                  <a:pt y="575" x="1314"/>
                </a:cubicBezTo>
                <a:cubicBezTo>
                  <a:pt y="601" x="1302"/>
                  <a:pt y="621" x="1282"/>
                  <a:pt y="636" x="1256"/>
                </a:cubicBezTo>
                <a:cubicBezTo>
                  <a:pt y="651" x="1229"/>
                  <a:pt y="658" x="1199"/>
                  <a:pt y="658" x="1166"/>
                </a:cubicBezTo>
                <a:cubicBezTo>
                  <a:pt y="658" x="1131"/>
                  <a:pt y="650" x="1105"/>
                  <a:pt y="635" x="1088"/>
                </a:cubicBezTo>
                <a:cubicBezTo>
                  <a:pt y="619" x="1070"/>
                  <a:pt y="600" x="1061"/>
                  <a:pt y="576" x="1061"/>
                </a:cubicBezTo>
                <a:cubicBezTo>
                  <a:pt y="561" x="1061"/>
                  <a:pt y="547" x="1065"/>
                  <a:pt y="534" x="1073"/>
                </a:cubicBezTo>
                <a:cubicBezTo>
                  <a:pt y="522" x="1081"/>
                  <a:pt y="512" x="1093"/>
                  <a:pt y="506" x="1108"/>
                </a:cubicBezTo>
                <a:cubicBezTo>
                  <a:pt y="499" x="1123"/>
                  <a:pt y="493" x="1148"/>
                  <a:pt y="488" x="1185"/>
                </a:cubicBezTo>
                <a:cubicBezTo>
                  <a:pt y="479" x="1248"/>
                  <a:pt y="468" x="1296"/>
                  <a:pt y="455" x="1328"/>
                </a:cubicBezTo>
                <a:close/>
                <a:moveTo>
                  <a:pt y="0" x="0"/>
                </a:moveTo>
                <a:lnTo>
                  <a:pt y="715" x="189"/>
                </a:lnTo>
                <a:lnTo>
                  <a:pt y="715" x="286"/>
                </a:lnTo>
                <a:lnTo>
                  <a:pt y="170" x="438"/>
                </a:lnTo>
                <a:cubicBezTo>
                  <a:pt y="147" x="444"/>
                  <a:pt y="119" x="451"/>
                  <a:pt y="86" x="459"/>
                </a:cubicBezTo>
                <a:cubicBezTo>
                  <a:pt y="96" x="461"/>
                  <a:pt y="124" x="469"/>
                  <a:pt y="170" x="481"/>
                </a:cubicBezTo>
                <a:lnTo>
                  <a:pt y="715" x="632"/>
                </a:lnTo>
                <a:lnTo>
                  <a:pt y="715" x="724"/>
                </a:lnTo>
                <a:lnTo>
                  <a:pt y="0" x="920"/>
                </a:lnTo>
                <a:lnTo>
                  <a:pt y="0" x="825"/>
                </a:lnTo>
                <a:lnTo>
                  <a:pt y="459" x="712"/>
                </a:lnTo>
                <a:cubicBezTo>
                  <a:pt y="518" x="698"/>
                  <a:pt y="570" x="686"/>
                  <a:pt y="615" x="677"/>
                </a:cubicBezTo>
                <a:cubicBezTo>
                  <a:pt y="536" x="665"/>
                  <a:pt y="452" x="647"/>
                  <a:pt y="362" x="621"/>
                </a:cubicBezTo>
                <a:lnTo>
                  <a:pt y="0" x="519"/>
                </a:lnTo>
                <a:lnTo>
                  <a:pt y="0" x="404"/>
                </a:lnTo>
                <a:lnTo>
                  <a:pt y="483" x="268"/>
                </a:lnTo>
                <a:cubicBezTo>
                  <a:pt y="495" x="265"/>
                  <a:pt y="539" x="254"/>
                  <a:pt y="615" x="236"/>
                </a:cubicBezTo>
                <a:cubicBezTo>
                  <a:pt y="567" x="227"/>
                  <a:pt y="518" x="217"/>
                  <a:pt y="469" x="206"/>
                </a:cubicBezTo>
                <a:lnTo>
                  <a:pt y="0" x="97"/>
                </a:lnTo>
                <a:close/>
                <a:moveTo>
                  <a:pt y="185" x="1744"/>
                </a:moveTo>
                <a:cubicBezTo>
                  <a:pt y="185" x="1723"/>
                  <a:pt y="191" x="1704"/>
                  <a:pt y="203" x="1687"/>
                </a:cubicBezTo>
                <a:cubicBezTo>
                  <a:pt y="214" x="1670"/>
                  <a:pt y="239" x="1652"/>
                  <a:pt y="275" x="1631"/>
                </a:cubicBezTo>
                <a:lnTo>
                  <a:pt y="197" x="1631"/>
                </a:lnTo>
                <a:lnTo>
                  <a:pt y="197" x="1552"/>
                </a:lnTo>
                <a:lnTo>
                  <a:pt y="715" x="1552"/>
                </a:lnTo>
                <a:lnTo>
                  <a:pt y="715" x="1640"/>
                </a:lnTo>
                <a:lnTo>
                  <a:pt y="444" x="1640"/>
                </a:lnTo>
                <a:cubicBezTo>
                  <a:pt y="407" x="1640"/>
                  <a:pt y="373" x="1645"/>
                  <a:pt y="341" x="1655"/>
                </a:cubicBezTo>
                <a:cubicBezTo>
                  <a:pt y="321" x="1661"/>
                  <a:pt y="305" x="1672"/>
                  <a:pt y="293" x="1687"/>
                </a:cubicBezTo>
                <a:cubicBezTo>
                  <a:pt y="282" x="1703"/>
                  <a:pt y="276" x="1720"/>
                  <a:pt y="276" x="1739"/>
                </a:cubicBezTo>
                <a:cubicBezTo>
                  <a:pt y="276" x="1761"/>
                  <a:pt y="282" x="1782"/>
                  <a:pt y="295" x="1804"/>
                </a:cubicBezTo>
                <a:lnTo>
                  <a:pt y="213" x="1834"/>
                </a:lnTo>
                <a:cubicBezTo>
                  <a:pt y="194" x="1803"/>
                  <a:pt y="185" x="1773"/>
                  <a:pt y="185" x="1744"/>
                </a:cubicBezTo>
                <a:close/>
                <a:moveTo>
                  <a:pt y="0" x="2372"/>
                </a:moveTo>
                <a:lnTo>
                  <a:pt y="715" x="2097"/>
                </a:lnTo>
                <a:lnTo>
                  <a:pt y="715" x="2197"/>
                </a:lnTo>
                <a:lnTo>
                  <a:pt y="499" x="2276"/>
                </a:lnTo>
                <a:lnTo>
                  <a:pt y="499" x="2575"/>
                </a:lnTo>
                <a:lnTo>
                  <a:pt y="715" x="2659"/>
                </a:lnTo>
                <a:lnTo>
                  <a:pt y="715" x="2767"/>
                </a:lnTo>
                <a:lnTo>
                  <a:pt y="0" x="2474"/>
                </a:lnTo>
                <a:close/>
                <a:moveTo>
                  <a:pt y="0" x="3401"/>
                </a:moveTo>
                <a:lnTo>
                  <a:pt y="715" x="3401"/>
                </a:lnTo>
                <a:lnTo>
                  <a:pt y="715" x="3496"/>
                </a:lnTo>
                <a:lnTo>
                  <a:pt y="378" x="3496"/>
                </a:lnTo>
                <a:lnTo>
                  <a:pt y="378" x="3868"/>
                </a:lnTo>
                <a:lnTo>
                  <a:pt y="715" x="3868"/>
                </a:lnTo>
                <a:lnTo>
                  <a:pt y="715" x="3962"/>
                </a:lnTo>
                <a:lnTo>
                  <a:pt y="0" x="3962"/>
                </a:lnTo>
                <a:lnTo>
                  <a:pt y="0" x="3868"/>
                </a:lnTo>
                <a:lnTo>
                  <a:pt y="293" x="3868"/>
                </a:lnTo>
                <a:lnTo>
                  <a:pt y="293" x="3496"/>
                </a:lnTo>
                <a:lnTo>
                  <a:pt y="0" x="3496"/>
                </a:lnTo>
                <a:close/>
                <a:moveTo>
                  <a:pt y="185" x="4901"/>
                </a:moveTo>
                <a:cubicBezTo>
                  <a:pt y="185" x="4866"/>
                  <a:pt y="193" x="4836"/>
                  <a:pt y="208" x="4809"/>
                </a:cubicBezTo>
                <a:cubicBezTo>
                  <a:pt y="224" x="4782"/>
                  <a:pt y="244" x="4760"/>
                  <a:pt y="270" x="4744"/>
                </a:cubicBezTo>
                <a:lnTo>
                  <a:pt y="197" x="4744"/>
                </a:lnTo>
                <a:lnTo>
                  <a:pt y="197" x="4665"/>
                </a:lnTo>
                <a:lnTo>
                  <a:pt y="715" x="4665"/>
                </a:lnTo>
                <a:lnTo>
                  <a:pt y="715" x="4753"/>
                </a:lnTo>
                <a:lnTo>
                  <a:pt y="446" x="4753"/>
                </a:lnTo>
                <a:cubicBezTo>
                  <a:pt y="399" x="4753"/>
                  <a:pt y="363" x="4758"/>
                  <a:pt y="338" x="4767"/>
                </a:cubicBezTo>
                <a:cubicBezTo>
                  <a:pt y="313" x="4777"/>
                  <a:pt y="294" x="4792"/>
                  <a:pt y="281" x="4813"/>
                </a:cubicBezTo>
                <a:cubicBezTo>
                  <a:pt y="268" x="4834"/>
                  <a:pt y="261" x="4857"/>
                  <a:pt y="261" x="4881"/>
                </a:cubicBezTo>
                <a:cubicBezTo>
                  <a:pt y="261" x="4914"/>
                  <a:pt y="271" x="4937"/>
                  <a:pt y="291" x="4952"/>
                </a:cubicBezTo>
                <a:cubicBezTo>
                  <a:pt y="310" x="4966"/>
                  <a:pt y="339" x="4973"/>
                  <a:pt y="378" x="4973"/>
                </a:cubicBezTo>
                <a:lnTo>
                  <a:pt y="715" x="4973"/>
                </a:lnTo>
                <a:lnTo>
                  <a:pt y="715" x="5061"/>
                </a:lnTo>
                <a:lnTo>
                  <a:pt y="414" x="5061"/>
                </a:lnTo>
                <a:cubicBezTo>
                  <a:pt y="361" x="5061"/>
                  <a:pt y="322" x="5073"/>
                  <a:pt y="298" x="5097"/>
                </a:cubicBezTo>
                <a:cubicBezTo>
                  <a:pt y="273" x="5121"/>
                  <a:pt y="261" x="5152"/>
                  <a:pt y="261" x="5188"/>
                </a:cubicBezTo>
                <a:cubicBezTo>
                  <a:pt y="261" x="5208"/>
                  <a:pt y="266" x="5226"/>
                  <a:pt y="275" x="5241"/>
                </a:cubicBezTo>
                <a:cubicBezTo>
                  <a:pt y="285" x="5256"/>
                  <a:pt y="297" x="5266"/>
                  <a:pt y="313" x="5272"/>
                </a:cubicBezTo>
                <a:cubicBezTo>
                  <a:pt y="328" x="5277"/>
                  <a:pt y="354" x="5280"/>
                  <a:pt y="389" x="5280"/>
                </a:cubicBezTo>
                <a:lnTo>
                  <a:pt y="715" x="5280"/>
                </a:lnTo>
                <a:lnTo>
                  <a:pt y="715" x="5368"/>
                </a:lnTo>
                <a:lnTo>
                  <a:pt y="359" x="5368"/>
                </a:lnTo>
                <a:cubicBezTo>
                  <a:pt y="300" x="5368"/>
                  <a:pt y="256" x="5354"/>
                  <a:pt y="228" x="5326"/>
                </a:cubicBezTo>
                <a:cubicBezTo>
                  <a:pt y="199" x="5298"/>
                  <a:pt y="185" x="5259"/>
                  <a:pt y="185" x="5208"/>
                </a:cubicBezTo>
                <a:cubicBezTo>
                  <a:pt y="185" x="5142"/>
                  <a:pt y="215" x="5088"/>
                  <a:pt y="276" x="5047"/>
                </a:cubicBezTo>
                <a:cubicBezTo>
                  <a:pt y="247" x="5037"/>
                  <a:pt y="225" x="5020"/>
                  <a:pt y="209" x="4995"/>
                </a:cubicBezTo>
                <a:cubicBezTo>
                  <a:pt y="193" x="4971"/>
                  <a:pt y="185" x="4939"/>
                  <a:pt y="185" x="4901"/>
                </a:cubicBezTo>
                <a:close/>
                <a:moveTo>
                  <a:pt y="16" x="2935"/>
                </a:moveTo>
                <a:lnTo>
                  <a:pt y="68" x="2847"/>
                </a:lnTo>
                <a:lnTo>
                  <a:pt y="197" x="2847"/>
                </a:lnTo>
                <a:lnTo>
                  <a:pt y="197" x="2783"/>
                </a:lnTo>
                <a:lnTo>
                  <a:pt y="265" x="2783"/>
                </a:lnTo>
                <a:lnTo>
                  <a:pt y="265" x="2847"/>
                </a:lnTo>
                <a:lnTo>
                  <a:pt y="563" x="2847"/>
                </a:lnTo>
                <a:cubicBezTo>
                  <a:pt y="616" x="2847"/>
                  <a:pt y="651" x="2851"/>
                  <a:pt y="667" x="2858"/>
                </a:cubicBezTo>
                <a:cubicBezTo>
                  <a:pt y="684" x="2865"/>
                  <a:pt y="697" x="2877"/>
                  <a:pt y="707" x="2895"/>
                </a:cubicBezTo>
                <a:cubicBezTo>
                  <a:pt y="717" x="2913"/>
                  <a:pt y="722" x="2937"/>
                  <a:pt y="722" x="2969"/>
                </a:cubicBezTo>
                <a:cubicBezTo>
                  <a:pt y="722" x="2989"/>
                  <a:pt y="720" x="3011"/>
                  <a:pt y="714" x="3036"/>
                </a:cubicBezTo>
                <a:lnTo>
                  <a:pt y="637" x="3023"/>
                </a:lnTo>
                <a:cubicBezTo>
                  <a:pt y="639" x="3007"/>
                  <a:pt y="640" x="2994"/>
                  <a:pt y="640" x="2984"/>
                </a:cubicBezTo>
                <a:cubicBezTo>
                  <a:pt y="640" x="2971"/>
                  <a:pt y="638" x="2961"/>
                  <a:pt y="634" x="2954"/>
                </a:cubicBezTo>
                <a:cubicBezTo>
                  <a:pt y="630" x="2947"/>
                  <a:pt y="624" x="2942"/>
                  <a:pt y="617" x="2939"/>
                </a:cubicBezTo>
                <a:cubicBezTo>
                  <a:pt y="610" x="2936"/>
                  <a:pt y="593" x="2935"/>
                  <a:pt y="568" x="2935"/>
                </a:cubicBezTo>
                <a:lnTo>
                  <a:pt y="265" x="2935"/>
                </a:lnTo>
                <a:lnTo>
                  <a:pt y="265" x="3023"/>
                </a:lnTo>
                <a:lnTo>
                  <a:pt y="197" x="3023"/>
                </a:lnTo>
                <a:lnTo>
                  <a:pt y="197" x="2935"/>
                </a:lnTo>
                <a:lnTo>
                  <a:pt y="16" x="2935"/>
                </a:lnTo>
                <a:close/>
                <a:moveTo>
                  <a:pt y="185" x="1216"/>
                </a:moveTo>
                <a:cubicBezTo>
                  <a:pt y="185" x="1172"/>
                  <a:pt y="191" x="1132"/>
                  <a:pt y="203" x="1099"/>
                </a:cubicBezTo>
                <a:cubicBezTo>
                  <a:pt y="216" x="1065"/>
                  <a:pt y="233" x="1039"/>
                  <a:pt y="256" x="1021"/>
                </a:cubicBezTo>
                <a:cubicBezTo>
                  <a:pt y="278" x="1003"/>
                  <a:pt y="308" x="990"/>
                  <a:pt y="345" x="982"/>
                </a:cubicBezTo>
                <a:lnTo>
                  <a:pt y="356" x="1068"/>
                </a:lnTo>
                <a:cubicBezTo>
                  <a:pt y="320" x="1078"/>
                  <a:pt y="294" x="1092"/>
                  <a:pt y="280" x="1112"/>
                </a:cubicBezTo>
                <a:cubicBezTo>
                  <a:pt y="265" x="1132"/>
                  <a:pt y="258" x="1162"/>
                  <a:pt y="258" x="1204"/>
                </a:cubicBezTo>
                <a:cubicBezTo>
                  <a:pt y="258" x="1248"/>
                  <a:pt y="268" x="1281"/>
                  <a:pt y="288" x="1304"/>
                </a:cubicBezTo>
                <a:cubicBezTo>
                  <a:pt y="302" x="1320"/>
                  <a:pt y="327" x="1329"/>
                  <a:pt y="363" x="1329"/>
                </a:cubicBezTo>
                <a:cubicBezTo>
                  <a:pt y="367" x="1329"/>
                  <a:pt y="374" x="1328"/>
                  <a:pt y="386" x="1328"/>
                </a:cubicBezTo>
                <a:cubicBezTo>
                  <a:pt y="398" x="1295"/>
                  <a:pt y="408" x="1242"/>
                  <a:pt y="416" x="1171"/>
                </a:cubicBezTo>
                <a:cubicBezTo>
                  <a:pt y="421" x="1137"/>
                  <a:pt y="425" x="1111"/>
                  <a:pt y="430" x="1093"/>
                </a:cubicBezTo>
                <a:cubicBezTo>
                  <a:pt y="436" x="1070"/>
                  <a:pt y="446" x="1049"/>
                  <a:pt y="458" x="1030"/>
                </a:cubicBezTo>
                <a:cubicBezTo>
                  <a:pt y="471" x="1011"/>
                  <a:pt y="488" x="996"/>
                  <a:pt y="509" x="985"/>
                </a:cubicBezTo>
                <a:cubicBezTo>
                  <a:pt y="530" x="973"/>
                  <a:pt y="553" x="967"/>
                  <a:pt y="579" x="967"/>
                </a:cubicBezTo>
                <a:cubicBezTo>
                  <a:pt y="622" x="967"/>
                  <a:pt y="657" x="983"/>
                  <a:pt y="685" x="1013"/>
                </a:cubicBezTo>
                <a:cubicBezTo>
                  <a:pt y="713" x="1044"/>
                  <a:pt y="727" x="1088"/>
                  <a:pt y="727" x="1145"/>
                </a:cubicBezTo>
                <a:cubicBezTo>
                  <a:pt y="727" x="1179"/>
                  <a:pt y="721" x="1211"/>
                  <a:pt y="710" x="1241"/>
                </a:cubicBezTo>
                <a:cubicBezTo>
                  <a:pt y="699" x="1272"/>
                  <a:pt y="679" x="1303"/>
                  <a:pt y="651" x="1335"/>
                </a:cubicBezTo>
                <a:cubicBezTo>
                  <a:pt y="676" x="1338"/>
                  <a:pt y="697" x="1344"/>
                  <a:pt y="715" x="1353"/>
                </a:cubicBezTo>
                <a:lnTo>
                  <a:pt y="715" x="1445"/>
                </a:lnTo>
                <a:cubicBezTo>
                  <a:pt y="695" x="1434"/>
                  <a:pt y="675" x="1426"/>
                  <a:pt y="653" x="1423"/>
                </a:cubicBezTo>
                <a:cubicBezTo>
                  <a:pt y="631" x="1419"/>
                  <a:pt y="580" x="1417"/>
                  <a:pt y="498" x="1417"/>
                </a:cubicBezTo>
                <a:lnTo>
                  <a:pt y="381" x="1417"/>
                </a:lnTo>
                <a:cubicBezTo>
                  <a:pt y="342" x="1417"/>
                  <a:pt y="315" x="1416"/>
                  <a:pt y="300" x="1413"/>
                </a:cubicBezTo>
                <a:cubicBezTo>
                  <a:pt y="276" x="1407"/>
                  <a:pt y="256" x="1398"/>
                  <a:pt y="240" x="1385"/>
                </a:cubicBezTo>
                <a:cubicBezTo>
                  <a:pt y="224" x="1372"/>
                  <a:pt y="211" x="1352"/>
                  <a:pt y="201" x="1324"/>
                </a:cubicBezTo>
                <a:cubicBezTo>
                  <a:pt y="190" x="1297"/>
                  <a:pt y="185" x="1261"/>
                  <a:pt y="185" x="1216"/>
                </a:cubicBezTo>
                <a:close/>
                <a:moveTo>
                  <a:pt y="185" x="4319"/>
                </a:moveTo>
                <a:cubicBezTo>
                  <a:pt y="185" x="4255"/>
                  <a:pt y="204" x="4201"/>
                  <a:pt y="243" x="4156"/>
                </a:cubicBezTo>
                <a:cubicBezTo>
                  <a:pt y="289" x="4103"/>
                  <a:pt y="360" x="4076"/>
                  <a:pt y="456" x="4076"/>
                </a:cubicBezTo>
                <a:cubicBezTo>
                  <a:pt y="544" x="4076"/>
                  <a:pt y="611" x="4099"/>
                  <a:pt y="657" x="4143"/>
                </a:cubicBezTo>
                <a:cubicBezTo>
                  <a:pt y="704" x="4188"/>
                  <a:pt y="727" x="4247"/>
                  <a:pt y="727" x="4319"/>
                </a:cubicBezTo>
                <a:cubicBezTo>
                  <a:pt y="727" x="4365"/>
                  <a:pt y="716" x="4406"/>
                  <a:pt y="695" x="4444"/>
                </a:cubicBezTo>
                <a:cubicBezTo>
                  <a:pt y="674" x="4483"/>
                  <a:pt y="644" x="4512"/>
                  <a:pt y="606" x="4532"/>
                </a:cubicBezTo>
                <a:cubicBezTo>
                  <a:pt y="568" x="4552"/>
                  <a:pt y="515" x="4562"/>
                  <a:pt y="449" x="4562"/>
                </a:cubicBezTo>
                <a:cubicBezTo>
                  <a:pt y="366" x="4562"/>
                  <a:pt y="302" x="4539"/>
                  <a:pt y="255" x="4494"/>
                </a:cubicBezTo>
                <a:cubicBezTo>
                  <a:pt y="208" x="4449"/>
                  <a:pt y="185" x="4391"/>
                  <a:pt y="185" x="4319"/>
                </a:cubicBezTo>
                <a:close/>
                <a:moveTo>
                  <a:pt y="185" x="5711"/>
                </a:moveTo>
                <a:cubicBezTo>
                  <a:pt y="185" x="5639"/>
                  <a:pt y="209" x="5581"/>
                  <a:pt y="257" x="5536"/>
                </a:cubicBezTo>
                <a:cubicBezTo>
                  <a:pt y="305" x="5491"/>
                  <a:pt y="373" x="5469"/>
                  <a:pt y="460" x="5469"/>
                </a:cubicBezTo>
                <a:cubicBezTo>
                  <a:pt y="545" x="5469"/>
                  <a:pt y="610" x="5491"/>
                  <a:pt y="657" x="5535"/>
                </a:cubicBezTo>
                <a:cubicBezTo>
                  <a:pt y="704" x="5580"/>
                  <a:pt y="727" x="5640"/>
                  <a:pt y="727" x="5716"/>
                </a:cubicBezTo>
                <a:cubicBezTo>
                  <a:pt y="727" x="5776"/>
                  <a:pt y="712" x="5826"/>
                  <a:pt y="683" x="5864"/>
                </a:cubicBezTo>
                <a:cubicBezTo>
                  <a:pt y="654" x="5903"/>
                  <a:pt y="613" x="5930"/>
                  <a:pt y="560" x="5944"/>
                </a:cubicBezTo>
                <a:lnTo>
                  <a:pt y="548" x="5853"/>
                </a:lnTo>
                <a:cubicBezTo>
                  <a:pt y="585" x="5840"/>
                  <a:pt y="612" x="5822"/>
                  <a:pt y="629" x="5799"/>
                </a:cubicBezTo>
                <a:cubicBezTo>
                  <a:pt y="646" x="5776"/>
                  <a:pt y="655" x="5749"/>
                  <a:pt y="655" x="5716"/>
                </a:cubicBezTo>
                <a:cubicBezTo>
                  <a:pt y="655" x="5673"/>
                  <a:pt y="640" x="5637"/>
                  <a:pt y="609" x="5608"/>
                </a:cubicBezTo>
                <a:cubicBezTo>
                  <a:pt y="579" x="5579"/>
                  <a:pt y="535" x="5563"/>
                  <a:pt y="479" x="5560"/>
                </a:cubicBezTo>
                <a:lnTo>
                  <a:pt y="479" x="5946"/>
                </a:lnTo>
                <a:cubicBezTo>
                  <a:pt y="468" x="5947"/>
                  <a:pt y="460" x="5947"/>
                  <a:pt y="455" x="5947"/>
                </a:cubicBezTo>
                <a:cubicBezTo>
                  <a:pt y="369" x="5947"/>
                  <a:pt y="303" x="5925"/>
                  <a:pt y="256" x="5881"/>
                </a:cubicBezTo>
                <a:cubicBezTo>
                  <a:pt y="209" x="5837"/>
                  <a:pt y="185" x="5780"/>
                  <a:pt y="185" x="5711"/>
                </a:cubicBezTo>
                <a:close/>
              </a:path>
            </a:pathLst>
          </a:custGeom>
          <a:solidFill>
            <a:schemeClr val="lt2"/>
          </a:solidFill>
          <a:ln w="19050" cap="flat">
            <a:solidFill>
              <a:schemeClr val="dk2"/>
            </a:solidFill>
            <a:prstDash val="solid"/>
            <a:round/>
            <a:headEnd w="med" len="med" type="none"/>
            <a:tailEnd w="med" len="med" type="none"/>
          </a:ln>
        </p:spPr>
      </p:sp>
      <p:pic>
        <p:nvPicPr>
          <p:cNvPr id="24" name="Shape 24"/>
          <p:cNvPicPr preferRelativeResize="0"/>
          <p:nvPr/>
        </p:nvPicPr>
        <p:blipFill rotWithShape="1">
          <a:blip r:embed="rId3"/>
          <a:srcRect t="3397" b="10157" r="4282" l="4025"/>
          <a:stretch/>
        </p:blipFill>
        <p:spPr>
          <a:xfrm>
            <a:off y="2381550" x="2191350"/>
            <a:ext cy="2166550" cx="4242125"/>
          </a:xfrm>
          <a:prstGeom prst="rect">
            <a:avLst/>
          </a:prstGeom>
          <a:noFill/>
          <a:ln w="19050" cap="flat">
            <a:solidFill>
              <a:srgbClr val="000000"/>
            </a:solidFill>
            <a:prstDash val="solid"/>
            <a:round/>
            <a:headEnd w="med" len="med" type="none"/>
            <a:tailEnd w="med" len="med" type="none"/>
          </a:ln>
        </p:spPr>
      </p:pic>
      <p:sp>
        <p:nvSpPr>
          <p:cNvPr id="25" name="Shape 25"/>
          <p:cNvSpPr txBox="1"/>
          <p:nvPr/>
        </p:nvSpPr>
        <p:spPr>
          <a:xfrm>
            <a:off y="1728275" x="606900"/>
            <a:ext cy="446700" cx="8191200"/>
          </a:xfrm>
          <a:prstGeom prst="rect">
            <a:avLst/>
          </a:prstGeom>
        </p:spPr>
        <p:txBody>
          <a:bodyPr bIns="91425" rIns="91425" lIns="91425" tIns="91425" anchor="t" anchorCtr="0">
            <a:noAutofit/>
          </a:bodyPr>
          <a:lstStyle/>
          <a:p>
            <a:pPr>
              <a:spcBef>
                <a:spcPts val="0"/>
              </a:spcBef>
              <a:buNone/>
            </a:pPr>
            <a:r>
              <a:t/>
            </a:r>
            <a:endParaRPr b="1"/>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41B47"/>
        </a:solidFill>
      </p:bgPr>
    </p:bg>
    <p:spTree>
      <p:nvGrpSpPr>
        <p:cNvPr id="83" name="Shape 83"/>
        <p:cNvGrpSpPr/>
        <p:nvPr/>
      </p:nvGrpSpPr>
      <p:grpSpPr>
        <a:xfrm>
          <a:off y="0" x="0"/>
          <a:ext cy="0" cx="0"/>
          <a:chOff y="0" x="0"/>
          <a:chExt cy="0" cx="0"/>
        </a:xfrm>
      </p:grpSpPr>
      <p:sp>
        <p:nvSpPr>
          <p:cNvPr id="84" name="Shape 8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National Film Board</a:t>
            </a:r>
          </a:p>
        </p:txBody>
      </p:sp>
      <p:sp>
        <p:nvSpPr>
          <p:cNvPr id="85" name="Shape 85"/>
          <p:cNvSpPr txBox="1"/>
          <p:nvPr>
            <p:ph idx="1" type="body"/>
          </p:nvPr>
        </p:nvSpPr>
        <p:spPr>
          <a:xfrm>
            <a:off y="1239675" x="457200"/>
            <a:ext cy="3725699" cx="8229600"/>
          </a:xfrm>
          <a:prstGeom prst="rect">
            <a:avLst/>
          </a:prstGeom>
        </p:spPr>
        <p:txBody>
          <a:bodyPr bIns="91425" rIns="91425" lIns="91425" tIns="91425" anchor="t" anchorCtr="0">
            <a:noAutofit/>
          </a:bodyPr>
          <a:lstStyle/>
          <a:p>
            <a:pPr rtl="0" lvl="0">
              <a:spcBef>
                <a:spcPts val="0"/>
              </a:spcBef>
              <a:buNone/>
            </a:pPr>
            <a:r>
              <a:rPr sz="1800" lang="en"/>
              <a:t>•Created in 1939, the National Film Board formed hundreds of documentaries and short films during the war. Each one designed to make Canadian civilians feel  like they were part of the war effort. </a:t>
            </a:r>
          </a:p>
          <a:p>
            <a:pPr rtl="0" lvl="0">
              <a:spcBef>
                <a:spcPts val="0"/>
              </a:spcBef>
              <a:buNone/>
            </a:pPr>
            <a:r>
              <a:t/>
            </a:r>
            <a:endParaRPr sz="1800"/>
          </a:p>
          <a:p>
            <a:pPr>
              <a:spcBef>
                <a:spcPts val="0"/>
              </a:spcBef>
              <a:buNone/>
            </a:pPr>
            <a:r>
              <a:rPr sz="1800" lang="en"/>
              <a:t>•The NFB’s most influential work was the series </a:t>
            </a:r>
            <a:r>
              <a:rPr sz="1800" lang="en" i="1"/>
              <a:t>Canada Carries On.</a:t>
            </a:r>
          </a:p>
        </p:txBody>
      </p:sp>
      <p:pic>
        <p:nvPicPr>
          <p:cNvPr id="86" name="Shape 86"/>
          <p:cNvPicPr preferRelativeResize="0"/>
          <p:nvPr/>
        </p:nvPicPr>
        <p:blipFill rotWithShape="1">
          <a:blip r:embed="rId3"/>
          <a:srcRect t="0" b="5383" r="0" l="0"/>
          <a:stretch/>
        </p:blipFill>
        <p:spPr>
          <a:xfrm>
            <a:off y="2843675" x="7582400"/>
            <a:ext cy="2189498" cx="1477775"/>
          </a:xfrm>
          <a:prstGeom prst="rect">
            <a:avLst/>
          </a:prstGeom>
          <a:noFill/>
          <a:ln>
            <a:noFill/>
          </a:ln>
        </p:spPr>
      </p:pic>
      <p:pic>
        <p:nvPicPr>
          <p:cNvPr id="87" name="Shape 87"/>
          <p:cNvPicPr preferRelativeResize="0"/>
          <p:nvPr/>
        </p:nvPicPr>
        <p:blipFill>
          <a:blip r:embed="rId4"/>
          <a:stretch>
            <a:fillRect/>
          </a:stretch>
        </p:blipFill>
        <p:spPr>
          <a:xfrm>
            <a:off y="2939175" x="221399"/>
            <a:ext cy="2093998" cx="1386050"/>
          </a:xfrm>
          <a:prstGeom prst="rect">
            <a:avLst/>
          </a:prstGeom>
          <a:noFill/>
          <a:ln>
            <a:noFill/>
          </a:ln>
        </p:spPr>
      </p:pic>
      <p:pic>
        <p:nvPicPr>
          <p:cNvPr id="88" name="Shape 88"/>
          <p:cNvPicPr preferRelativeResize="0"/>
          <p:nvPr/>
        </p:nvPicPr>
        <p:blipFill>
          <a:blip r:embed="rId5"/>
          <a:stretch>
            <a:fillRect/>
          </a:stretch>
        </p:blipFill>
        <p:spPr>
          <a:xfrm>
            <a:off y="3164825" x="3540926"/>
            <a:ext cy="1800549" cx="1921318"/>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5200C"/>
        </a:solidFill>
      </p:bgPr>
    </p:bg>
    <p:spTree>
      <p:nvGrpSpPr>
        <p:cNvPr id="92" name="Shape 92"/>
        <p:cNvGrpSpPr/>
        <p:nvPr/>
      </p:nvGrpSpPr>
      <p:grpSpPr>
        <a:xfrm>
          <a:off y="0" x="0"/>
          <a:ext cy="0" cx="0"/>
          <a:chOff y="0" x="0"/>
          <a:chExt cy="0" cx="0"/>
        </a:xfrm>
      </p:grpSpPr>
      <p:sp>
        <p:nvSpPr>
          <p:cNvPr id="93" name="Shape 93"/>
          <p:cNvSpPr txBox="1"/>
          <p:nvPr>
            <p:ph type="title"/>
          </p:nvPr>
        </p:nvSpPr>
        <p:spPr>
          <a:xfrm>
            <a:off y="2151450" x="457200"/>
            <a:ext cy="840600" cx="8229600"/>
          </a:xfrm>
          <a:prstGeom prst="rect">
            <a:avLst/>
          </a:prstGeom>
        </p:spPr>
        <p:txBody>
          <a:bodyPr bIns="91425" rIns="91425" lIns="91425" tIns="91425" anchor="b" anchorCtr="0">
            <a:noAutofit/>
          </a:bodyPr>
          <a:lstStyle/>
          <a:p>
            <a:pPr>
              <a:spcBef>
                <a:spcPts val="0"/>
              </a:spcBef>
              <a:buNone/>
            </a:pPr>
            <a:r>
              <a:rPr lang="en"/>
              <a:t>             POLITICAL EFFORTS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00"/>
        </a:solidFill>
      </p:bgPr>
    </p:bg>
    <p:spTree>
      <p:nvGrpSpPr>
        <p:cNvPr id="97" name="Shape 97"/>
        <p:cNvGrpSpPr/>
        <p:nvPr/>
      </p:nvGrpSpPr>
      <p:grpSpPr>
        <a:xfrm>
          <a:off y="0" x="0"/>
          <a:ext cy="0" cx="0"/>
          <a:chOff y="0" x="0"/>
          <a:chExt cy="0" cx="0"/>
        </a:xfrm>
      </p:grpSpPr>
      <p:sp>
        <p:nvSpPr>
          <p:cNvPr id="98" name="Shape 9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Unemployment Insurance</a:t>
            </a:r>
          </a:p>
        </p:txBody>
      </p:sp>
      <p:sp>
        <p:nvSpPr>
          <p:cNvPr id="99" name="Shape 99"/>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sz="2000" lang="en"/>
              <a:t>•Created in 1940 by Prime Minister Mackenzie King</a:t>
            </a:r>
            <a:br>
              <a:rPr sz="2000" lang="en"/>
            </a:br>
            <a:br>
              <a:rPr sz="2000" lang="en"/>
            </a:br>
            <a:r>
              <a:rPr sz="2000" lang="en"/>
              <a:t>•Set up as a source of income for veterans who could not find or return to their job once the war was over.</a:t>
            </a:r>
          </a:p>
        </p:txBody>
      </p:sp>
      <p:pic>
        <p:nvPicPr>
          <p:cNvPr id="100" name="Shape 100"/>
          <p:cNvPicPr preferRelativeResize="0"/>
          <p:nvPr/>
        </p:nvPicPr>
        <p:blipFill>
          <a:blip r:embed="rId3"/>
          <a:stretch>
            <a:fillRect/>
          </a:stretch>
        </p:blipFill>
        <p:spPr>
          <a:xfrm>
            <a:off y="2437525" x="6437500"/>
            <a:ext cy="2488325" cx="1801375"/>
          </a:xfrm>
          <a:prstGeom prst="rect">
            <a:avLst/>
          </a:prstGeom>
          <a:noFill/>
          <a:ln w="19050" cap="flat">
            <a:solidFill>
              <a:srgbClr val="000000"/>
            </a:solidFill>
            <a:prstDash val="solid"/>
            <a:round/>
            <a:headEnd w="med" len="med" type="none"/>
            <a:tailEnd w="med" len="med" type="none"/>
          </a:ln>
        </p:spPr>
      </p:pic>
      <p:pic>
        <p:nvPicPr>
          <p:cNvPr id="101" name="Shape 101"/>
          <p:cNvPicPr preferRelativeResize="0"/>
          <p:nvPr/>
        </p:nvPicPr>
        <p:blipFill>
          <a:blip r:embed="rId4"/>
          <a:stretch>
            <a:fillRect/>
          </a:stretch>
        </p:blipFill>
        <p:spPr>
          <a:xfrm>
            <a:off y="2783675" x="1383450"/>
            <a:ext cy="2208050" cx="3200074"/>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45F06"/>
        </a:solidFill>
      </p:bgPr>
    </p:bg>
    <p:spTree>
      <p:nvGrpSpPr>
        <p:cNvPr id="105" name="Shape 105"/>
        <p:cNvGrpSpPr/>
        <p:nvPr/>
      </p:nvGrpSpPr>
      <p:grpSpPr>
        <a:xfrm>
          <a:off y="0" x="0"/>
          <a:ext cy="0" cx="0"/>
          <a:chOff y="0" x="0"/>
          <a:chExt cy="0" cx="0"/>
        </a:xfrm>
      </p:grpSpPr>
      <p:sp>
        <p:nvSpPr>
          <p:cNvPr id="106" name="Shape 106"/>
          <p:cNvSpPr txBox="1"/>
          <p:nvPr>
            <p:ph type="title"/>
          </p:nvPr>
        </p:nvSpPr>
        <p:spPr>
          <a:xfrm>
            <a:off y="205972" x="457200"/>
            <a:ext cy="1409399" cx="8229600"/>
          </a:xfrm>
          <a:prstGeom prst="rect">
            <a:avLst/>
          </a:prstGeom>
        </p:spPr>
        <p:txBody>
          <a:bodyPr bIns="91425" rIns="91425" lIns="91425" tIns="91425" anchor="b" anchorCtr="0">
            <a:noAutofit/>
          </a:bodyPr>
          <a:lstStyle/>
          <a:p>
            <a:pPr rtl="0" lvl="0">
              <a:spcBef>
                <a:spcPts val="0"/>
              </a:spcBef>
              <a:buNone/>
            </a:pPr>
            <a:r>
              <a:rPr lang="en"/>
              <a:t>   The Co-operative Commonwealth             </a:t>
            </a:r>
          </a:p>
          <a:p>
            <a:pPr rtl="0" lvl="0">
              <a:spcBef>
                <a:spcPts val="0"/>
              </a:spcBef>
              <a:buNone/>
            </a:pPr>
            <a:r>
              <a:rPr lang="en"/>
              <a:t>                     Federation</a:t>
            </a:r>
          </a:p>
        </p:txBody>
      </p:sp>
      <p:sp>
        <p:nvSpPr>
          <p:cNvPr id="107" name="Shape 107"/>
          <p:cNvSpPr txBox="1"/>
          <p:nvPr>
            <p:ph idx="1" type="body"/>
          </p:nvPr>
        </p:nvSpPr>
        <p:spPr>
          <a:xfrm>
            <a:off y="1615375" x="457200"/>
            <a:ext cy="3003899" cx="8229600"/>
          </a:xfrm>
          <a:prstGeom prst="rect">
            <a:avLst/>
          </a:prstGeom>
        </p:spPr>
        <p:txBody>
          <a:bodyPr bIns="91425" rIns="91425" lIns="91425" tIns="91425" anchor="t" anchorCtr="0">
            <a:noAutofit/>
          </a:bodyPr>
          <a:lstStyle/>
          <a:p>
            <a:pPr>
              <a:spcBef>
                <a:spcPts val="0"/>
              </a:spcBef>
              <a:buNone/>
            </a:pPr>
            <a:r>
              <a:rPr sz="2000" lang="en"/>
              <a:t>•During the war, the CCF gained popularity both nationally and provincially.</a:t>
            </a:r>
            <a:br>
              <a:rPr sz="2000" lang="en"/>
            </a:br>
            <a:br>
              <a:rPr sz="2000" lang="en"/>
            </a:br>
            <a:r>
              <a:rPr sz="2000" lang="en"/>
              <a:t>•In 1943, the CCF made up the Opposition in Ontario and in 1944, it formed the provincial government of Saskatchewan under the power of T.C. “Tommy” Douglas.</a:t>
            </a:r>
          </a:p>
        </p:txBody>
      </p:sp>
      <p:pic>
        <p:nvPicPr>
          <p:cNvPr id="108" name="Shape 108"/>
          <p:cNvPicPr preferRelativeResize="0"/>
          <p:nvPr/>
        </p:nvPicPr>
        <p:blipFill>
          <a:blip r:embed="rId3"/>
          <a:stretch>
            <a:fillRect/>
          </a:stretch>
        </p:blipFill>
        <p:spPr>
          <a:xfrm>
            <a:off y="3346650" x="5599700"/>
            <a:ext cy="1730974" cx="2977749"/>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F9000"/>
        </a:solidFill>
      </p:bgPr>
    </p:bg>
    <p:spTree>
      <p:nvGrpSpPr>
        <p:cNvPr id="112" name="Shape 112"/>
        <p:cNvGrpSpPr/>
        <p:nvPr/>
      </p:nvGrpSpPr>
      <p:grpSpPr>
        <a:xfrm>
          <a:off y="0" x="0"/>
          <a:ext cy="0" cx="0"/>
          <a:chOff y="0" x="0"/>
          <a:chExt cy="0" cx="0"/>
        </a:xfrm>
      </p:grpSpPr>
      <p:sp>
        <p:nvSpPr>
          <p:cNvPr id="113" name="Shape 11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“Cradle To Grave” Social Security</a:t>
            </a:r>
          </a:p>
        </p:txBody>
      </p:sp>
      <p:sp>
        <p:nvSpPr>
          <p:cNvPr id="114" name="Shape 114"/>
          <p:cNvSpPr txBox="1"/>
          <p:nvPr>
            <p:ph idx="1" type="body"/>
          </p:nvPr>
        </p:nvSpPr>
        <p:spPr>
          <a:xfrm>
            <a:off y="1186975" x="457200"/>
            <a:ext cy="3725699" cx="8229600"/>
          </a:xfrm>
          <a:prstGeom prst="rect">
            <a:avLst/>
          </a:prstGeom>
        </p:spPr>
        <p:txBody>
          <a:bodyPr bIns="91425" rIns="91425" lIns="91425" tIns="91425" anchor="t" anchorCtr="0">
            <a:noAutofit/>
          </a:bodyPr>
          <a:lstStyle/>
          <a:p>
            <a:pPr>
              <a:spcBef>
                <a:spcPts val="0"/>
              </a:spcBef>
              <a:buNone/>
            </a:pPr>
            <a:r>
              <a:rPr sz="2000" lang="en"/>
              <a:t>•In 1945, T.C. “Tommy” Douglas expanded Canada’s social assistance further by bringing in the Family Allowance program which helped families cover costs of child maintenance. </a:t>
            </a:r>
            <a:br>
              <a:rPr sz="2000" lang="en"/>
            </a:br>
            <a:br>
              <a:rPr sz="2000" lang="en"/>
            </a:br>
            <a:r>
              <a:rPr sz="2000" lang="en"/>
              <a:t>•Social assistance was now provided by the government from birth to death. </a:t>
            </a:r>
          </a:p>
        </p:txBody>
      </p:sp>
      <p:pic>
        <p:nvPicPr>
          <p:cNvPr id="115" name="Shape 115"/>
          <p:cNvPicPr preferRelativeResize="0"/>
          <p:nvPr/>
        </p:nvPicPr>
        <p:blipFill>
          <a:blip r:embed="rId3"/>
          <a:stretch>
            <a:fillRect/>
          </a:stretch>
        </p:blipFill>
        <p:spPr>
          <a:xfrm>
            <a:off y="3081250" x="5481125"/>
            <a:ext cy="1831424" cx="3149000"/>
          </a:xfrm>
          <a:prstGeom prst="rect">
            <a:avLst/>
          </a:prstGeom>
          <a:noFill/>
          <a:ln w="19050" cap="flat">
            <a:solidFill>
              <a:srgbClr val="000000"/>
            </a:solidFill>
            <a:prstDash val="solid"/>
            <a:round/>
            <a:headEnd w="med" len="med" type="none"/>
            <a:tailEnd w="med" len="med" type="none"/>
          </a:ln>
        </p:spPr>
      </p:pic>
      <p:pic>
        <p:nvPicPr>
          <p:cNvPr id="116" name="Shape 116"/>
          <p:cNvPicPr preferRelativeResize="0"/>
          <p:nvPr/>
        </p:nvPicPr>
        <p:blipFill rotWithShape="1">
          <a:blip r:embed="rId4"/>
          <a:srcRect t="3363" b="23681" r="6344" l="5782"/>
          <a:stretch/>
        </p:blipFill>
        <p:spPr>
          <a:xfrm>
            <a:off y="2903375" x="2951375"/>
            <a:ext cy="2187174" cx="1852524"/>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8761D"/>
        </a:solidFill>
      </p:bgPr>
    </p:bg>
    <p:spTree>
      <p:nvGrpSpPr>
        <p:cNvPr id="120" name="Shape 120"/>
        <p:cNvGrpSpPr/>
        <p:nvPr/>
      </p:nvGrpSpPr>
      <p:grpSpPr>
        <a:xfrm>
          <a:off y="0" x="0"/>
          <a:ext cy="0" cx="0"/>
          <a:chOff y="0" x="0"/>
          <a:chExt cy="0" cx="0"/>
        </a:xfrm>
      </p:grpSpPr>
      <p:sp>
        <p:nvSpPr>
          <p:cNvPr id="121" name="Shape 12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The Conscription Crisis</a:t>
            </a:r>
          </a:p>
        </p:txBody>
      </p:sp>
      <p:sp>
        <p:nvSpPr>
          <p:cNvPr id="122" name="Shape 12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2000" lang="en">
                <a:latin typeface="Georgia"/>
                <a:ea typeface="Georgia"/>
                <a:cs typeface="Georgia"/>
                <a:sym typeface="Georgia"/>
              </a:rPr>
              <a:t>•Prime Minister Mackenzie King promised there to be no conscription when Canada declared war in 1939, but it soon became clear thousands of soldiers would be needed in order to fight the Nazis.</a:t>
            </a:r>
          </a:p>
          <a:p>
            <a:pPr rtl="0" lvl="0">
              <a:spcBef>
                <a:spcPts val="0"/>
              </a:spcBef>
              <a:buNone/>
            </a:pPr>
            <a:r>
              <a:rPr sz="2000" lang="en">
                <a:latin typeface="Georgia"/>
                <a:ea typeface="Georgia"/>
                <a:cs typeface="Georgia"/>
                <a:sym typeface="Georgia"/>
              </a:rPr>
              <a:t>• In response to Canadian demands that the government do more for the war effort, King introduced the National Resources Mobilization Act which gave the government emergency powers to take over the nation’s resources. </a:t>
            </a:r>
          </a:p>
          <a:p>
            <a:pPr>
              <a:spcBef>
                <a:spcPts val="0"/>
              </a:spcBef>
              <a:buNone/>
            </a:pPr>
            <a:r>
              <a:rPr sz="2000" lang="en">
                <a:latin typeface="Georgia"/>
                <a:ea typeface="Georgia"/>
                <a:cs typeface="Georgia"/>
                <a:sym typeface="Georgia"/>
              </a:rPr>
              <a:t>•In 1942, the act was altered to allow conscription although only for home defence.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34F5C"/>
        </a:solidFill>
      </p:bgPr>
    </p:bg>
    <p:spTree>
      <p:nvGrpSpPr>
        <p:cNvPr id="126" name="Shape 126"/>
        <p:cNvGrpSpPr/>
        <p:nvPr/>
      </p:nvGrpSpPr>
      <p:grpSpPr>
        <a:xfrm>
          <a:off y="0" x="0"/>
          <a:ext cy="0" cx="0"/>
          <a:chOff y="0" x="0"/>
          <a:chExt cy="0" cx="0"/>
        </a:xfrm>
      </p:grpSpPr>
      <p:sp>
        <p:nvSpPr>
          <p:cNvPr id="127" name="Shape 12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The Vote on Conscription</a:t>
            </a:r>
          </a:p>
        </p:txBody>
      </p:sp>
      <p:sp>
        <p:nvSpPr>
          <p:cNvPr id="128" name="Shape 128"/>
          <p:cNvSpPr txBox="1"/>
          <p:nvPr>
            <p:ph idx="1" type="body"/>
          </p:nvPr>
        </p:nvSpPr>
        <p:spPr>
          <a:xfrm>
            <a:off y="1200150" x="457200"/>
            <a:ext cy="3725699" cx="8229600"/>
          </a:xfrm>
          <a:prstGeom prst="rect">
            <a:avLst/>
          </a:prstGeom>
        </p:spPr>
        <p:txBody>
          <a:bodyPr bIns="91425" rIns="91425" lIns="91425" tIns="91425" anchor="t" anchorCtr="0">
            <a:noAutofit/>
          </a:bodyPr>
          <a:lstStyle/>
          <a:p>
            <a:pPr algn="just" rtl="0" lvl="0" marR="0" indent="0" marL="0">
              <a:spcBef>
                <a:spcPts val="0"/>
              </a:spcBef>
              <a:buClr>
                <a:schemeClr val="dk1"/>
              </a:buClr>
              <a:buSzPct val="45833"/>
              <a:buFont typeface="Arial"/>
              <a:buNone/>
            </a:pPr>
            <a:r>
              <a:rPr sz="2400" lang="en"/>
              <a:t>•</a:t>
            </a:r>
            <a:r>
              <a:rPr sz="1800" lang="en">
                <a:latin typeface="Georgia"/>
                <a:ea typeface="Georgia"/>
                <a:cs typeface="Georgia"/>
                <a:sym typeface="Georgia"/>
              </a:rPr>
              <a:t>The Conservatives continuously pressured Mackenzie King to bring in conscription. King held a plebiscite on the issue, asking Canadians if they would release the government from their promise to not send conscripts overseas. All provinces but Quebec had a majority vote of “yes”, and conscription, once again, divided the nation. </a:t>
            </a:r>
          </a:p>
          <a:p>
            <a:pPr algn="just" rtl="0" lvl="0" marR="0" indent="0" marL="0">
              <a:spcBef>
                <a:spcPts val="0"/>
              </a:spcBef>
              <a:buNone/>
            </a:pPr>
            <a:r>
              <a:t/>
            </a:r>
            <a:endParaRPr sz="1800">
              <a:latin typeface="Georgia"/>
              <a:ea typeface="Georgia"/>
              <a:cs typeface="Georgia"/>
              <a:sym typeface="Georgia"/>
            </a:endParaRPr>
          </a:p>
          <a:p>
            <a:pPr algn="just" rtl="0" lvl="0" marR="0" indent="0" marL="0">
              <a:spcBef>
                <a:spcPts val="0"/>
              </a:spcBef>
              <a:buClr>
                <a:schemeClr val="dk1"/>
              </a:buClr>
              <a:buSzPct val="61111"/>
              <a:buFont typeface="Arial"/>
              <a:buNone/>
            </a:pPr>
            <a:r>
              <a:rPr sz="1800" lang="en">
                <a:latin typeface="Georgia"/>
                <a:ea typeface="Georgia"/>
                <a:cs typeface="Georgia"/>
                <a:sym typeface="Georgia"/>
              </a:rPr>
              <a:t>• Many Quebecois felt betrayed by King’s actions and riots broke out in Montreal, protesting his decision.</a:t>
            </a:r>
          </a:p>
          <a:p>
            <a:pPr algn="just" rtl="0" lvl="0" marR="0" indent="0" marL="0">
              <a:spcBef>
                <a:spcPts val="0"/>
              </a:spcBef>
              <a:buNone/>
            </a:pPr>
            <a:r>
              <a:t/>
            </a:r>
            <a:endParaRPr sz="1800">
              <a:latin typeface="Georgia"/>
              <a:ea typeface="Georgia"/>
              <a:cs typeface="Georgia"/>
              <a:sym typeface="Georgia"/>
            </a:endParaRPr>
          </a:p>
          <a:p>
            <a:pPr algn="just" rtl="0" lvl="0" marR="0" indent="0" marL="0">
              <a:spcBef>
                <a:spcPts val="0"/>
              </a:spcBef>
              <a:buNone/>
            </a:pPr>
            <a:r>
              <a:rPr sz="1800" lang="en">
                <a:latin typeface="Georgia"/>
                <a:ea typeface="Georgia"/>
                <a:cs typeface="Georgia"/>
                <a:sym typeface="Georgia"/>
              </a:rPr>
              <a:t>• In 1944, Mackenzie King conscripted 15 000 men overseas under the NRMA.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00"/>
        </a:solidFill>
      </p:bgPr>
    </p:bg>
    <p:spTree>
      <p:nvGrpSpPr>
        <p:cNvPr id="29" name="Shape 29"/>
        <p:cNvGrpSpPr/>
        <p:nvPr/>
      </p:nvGrpSpPr>
      <p:grpSpPr>
        <a:xfrm>
          <a:off y="0" x="0"/>
          <a:ext cy="0" cx="0"/>
          <a:chOff y="0" x="0"/>
          <a:chExt cy="0" cx="0"/>
        </a:xfrm>
      </p:grpSpPr>
      <p:sp>
        <p:nvSpPr>
          <p:cNvPr id="30" name="Shape 30"/>
          <p:cNvSpPr txBox="1"/>
          <p:nvPr>
            <p:ph type="ctrTitle"/>
          </p:nvPr>
        </p:nvSpPr>
        <p:spPr>
          <a:xfrm>
            <a:off y="1583354" x="685800"/>
            <a:ext cy="1180200" cx="7772400"/>
          </a:xfrm>
          <a:prstGeom prst="rect">
            <a:avLst/>
          </a:prstGeom>
        </p:spPr>
        <p:txBody>
          <a:bodyPr bIns="91425" rIns="91425" lIns="91425" tIns="91425" anchor="b" anchorCtr="0">
            <a:noAutofit/>
          </a:bodyPr>
          <a:lstStyle/>
          <a:p>
            <a:pPr>
              <a:spcBef>
                <a:spcPts val="0"/>
              </a:spcBef>
              <a:buNone/>
            </a:pPr>
            <a:r>
              <a:rPr lang="en"/>
              <a:t>ECONOMIC EFFORTS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45F06"/>
        </a:solidFill>
      </p:bgPr>
    </p:bg>
    <p:spTree>
      <p:nvGrpSpPr>
        <p:cNvPr id="34" name="Shape 34"/>
        <p:cNvGrpSpPr/>
        <p:nvPr/>
      </p:nvGrpSpPr>
      <p:grpSpPr>
        <a:xfrm>
          <a:off y="0" x="0"/>
          <a:ext cy="0" cx="0"/>
          <a:chOff y="0" x="0"/>
          <a:chExt cy="0" cx="0"/>
        </a:xfrm>
      </p:grpSpPr>
      <p:sp>
        <p:nvSpPr>
          <p:cNvPr id="35" name="Shape 3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Wartime Prices &amp; Trade Board</a:t>
            </a:r>
          </a:p>
        </p:txBody>
      </p:sp>
      <p:sp>
        <p:nvSpPr>
          <p:cNvPr id="36" name="Shape 36"/>
          <p:cNvSpPr txBox="1"/>
          <p:nvPr/>
        </p:nvSpPr>
        <p:spPr>
          <a:xfrm>
            <a:off y="1251050" x="295650"/>
            <a:ext cy="3343799" cx="8552699"/>
          </a:xfrm>
          <a:prstGeom prst="rect">
            <a:avLst/>
          </a:prstGeom>
        </p:spPr>
        <p:txBody>
          <a:bodyPr bIns="91425" rIns="91425" lIns="91425" tIns="91425" anchor="t" anchorCtr="0">
            <a:noAutofit/>
          </a:bodyPr>
          <a:lstStyle/>
          <a:p>
            <a:pPr rtl="0" lvl="0">
              <a:spcBef>
                <a:spcPts val="0"/>
              </a:spcBef>
              <a:buNone/>
            </a:pPr>
            <a:r>
              <a:rPr sz="1800" lang="en"/>
              <a:t>•The W.P.T.B. was set up in October 1939 in order to avoid conditions of inflation and social conflicts as seen in the First World War.</a:t>
            </a:r>
          </a:p>
          <a:p>
            <a:pPr rtl="0" lvl="0">
              <a:spcBef>
                <a:spcPts val="0"/>
              </a:spcBef>
              <a:buNone/>
            </a:pPr>
            <a:r>
              <a:t/>
            </a:r>
            <a:endParaRPr sz="1800">
              <a:solidFill>
                <a:schemeClr val="dk1"/>
              </a:solidFill>
            </a:endParaRPr>
          </a:p>
          <a:p>
            <a:pPr rtl="0" lvl="0">
              <a:spcBef>
                <a:spcPts val="0"/>
              </a:spcBef>
              <a:buNone/>
            </a:pPr>
            <a:r>
              <a:rPr sz="1800" lang="en">
                <a:solidFill>
                  <a:schemeClr val="dk1"/>
                </a:solidFill>
              </a:rPr>
              <a:t>•This was established by Prime Minister Mackenzie King.</a:t>
            </a:r>
          </a:p>
          <a:p>
            <a:pPr rtl="0" lvl="0">
              <a:spcBef>
                <a:spcPts val="0"/>
              </a:spcBef>
              <a:buNone/>
            </a:pPr>
            <a:r>
              <a:t/>
            </a:r>
            <a:endParaRPr sz="1800">
              <a:solidFill>
                <a:schemeClr val="dk1"/>
              </a:solidFill>
            </a:endParaRPr>
          </a:p>
          <a:p>
            <a:pPr>
              <a:spcBef>
                <a:spcPts val="0"/>
              </a:spcBef>
              <a:buNone/>
            </a:pPr>
            <a:br>
              <a:rPr sz="1800" lang="en">
                <a:solidFill>
                  <a:schemeClr val="dk1"/>
                </a:solidFill>
              </a:rPr>
            </a:br>
            <a:r>
              <a:rPr sz="1800" lang="en">
                <a:solidFill>
                  <a:schemeClr val="dk1"/>
                </a:solidFill>
              </a:rPr>
              <a:t>•In 1941, wages and prices on all goods were frozen. </a:t>
            </a:r>
          </a:p>
        </p:txBody>
      </p:sp>
      <p:pic>
        <p:nvPicPr>
          <p:cNvPr id="37" name="Shape 37"/>
          <p:cNvPicPr preferRelativeResize="0"/>
          <p:nvPr/>
        </p:nvPicPr>
        <p:blipFill>
          <a:blip r:embed="rId3"/>
          <a:stretch>
            <a:fillRect/>
          </a:stretch>
        </p:blipFill>
        <p:spPr>
          <a:xfrm>
            <a:off y="3331249" x="6034775"/>
            <a:ext cy="1659299" cx="2932526"/>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F9000"/>
        </a:solidFill>
      </p:bgPr>
    </p:bg>
    <p:spTree>
      <p:nvGrpSpPr>
        <p:cNvPr id="41" name="Shape 41"/>
        <p:cNvGrpSpPr/>
        <p:nvPr/>
      </p:nvGrpSpPr>
      <p:grpSpPr>
        <a:xfrm>
          <a:off y="0" x="0"/>
          <a:ext cy="0" cx="0"/>
          <a:chOff y="0" x="0"/>
          <a:chExt cy="0" cx="0"/>
        </a:xfrm>
      </p:grpSpPr>
      <p:sp>
        <p:nvSpPr>
          <p:cNvPr id="42" name="Shape 4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Wage and Price Controls</a:t>
            </a:r>
          </a:p>
        </p:txBody>
      </p:sp>
      <p:sp>
        <p:nvSpPr>
          <p:cNvPr id="43" name="Shape 4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1800" lang="en"/>
              <a:t>• Measures taken by the government under its income policies to control wages in an attempt to check cost-push inflation and wage-push inflation.</a:t>
            </a:r>
            <a:br>
              <a:rPr sz="1800" lang="en"/>
            </a:br>
            <a:br>
              <a:rPr sz="1800" lang="en"/>
            </a:br>
            <a:r>
              <a:rPr sz="1800" lang="en"/>
              <a:t>• Dec. 1940, the Canadian government began to take full control of the economy.</a:t>
            </a:r>
            <a:br>
              <a:rPr sz="1800" lang="en"/>
            </a:br>
            <a:r>
              <a:rPr sz="1800" lang="en"/>
              <a:t>     - Wage and Price Controls was initiated, regulating the wages of workers and limiting increases in the prices of goods and services.</a:t>
            </a:r>
            <a:br>
              <a:rPr sz="1800" lang="en"/>
            </a:br>
            <a:r>
              <a:rPr sz="1800" lang="en"/>
              <a:t>     - This also included priced on rent, lumber, sugar, milk.</a:t>
            </a:r>
            <a:br>
              <a:rPr sz="1800" lang="en"/>
            </a:br>
            <a:br>
              <a:rPr sz="1800" lang="en"/>
            </a:br>
            <a:r>
              <a:rPr sz="1800" lang="en"/>
              <a:t>•Despite this, prices still continued to rise.</a:t>
            </a:r>
          </a:p>
        </p:txBody>
      </p:sp>
      <p:pic>
        <p:nvPicPr>
          <p:cNvPr id="44" name="Shape 44"/>
          <p:cNvPicPr preferRelativeResize="0"/>
          <p:nvPr/>
        </p:nvPicPr>
        <p:blipFill>
          <a:blip r:embed="rId3"/>
          <a:stretch>
            <a:fillRect/>
          </a:stretch>
        </p:blipFill>
        <p:spPr>
          <a:xfrm>
            <a:off y="3067925" x="6705350"/>
            <a:ext cy="2009449" cx="1629000"/>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8761D"/>
        </a:solidFill>
      </p:bgPr>
    </p:bg>
    <p:spTree>
      <p:nvGrpSpPr>
        <p:cNvPr id="48" name="Shape 48"/>
        <p:cNvGrpSpPr/>
        <p:nvPr/>
      </p:nvGrpSpPr>
      <p:grpSpPr>
        <a:xfrm>
          <a:off y="0" x="0"/>
          <a:ext cy="0" cx="0"/>
          <a:chOff y="0" x="0"/>
          <a:chExt cy="0" cx="0"/>
        </a:xfrm>
      </p:grpSpPr>
      <p:sp>
        <p:nvSpPr>
          <p:cNvPr id="49" name="Shape 4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Food Rationing &amp; Victory Bonds</a:t>
            </a:r>
          </a:p>
        </p:txBody>
      </p:sp>
      <p:sp>
        <p:nvSpPr>
          <p:cNvPr id="50" name="Shape 50"/>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sz="1800" lang="en"/>
              <a:t>•Food rationing was implemented in 1941. Every Canadian citizen was given a ration book which set the limits on the amount of coffee, tea, jam, butter, milk, and meat that they were allowed.</a:t>
            </a:r>
            <a:br>
              <a:rPr sz="1800" lang="en"/>
            </a:br>
            <a:r>
              <a:rPr sz="1800" lang="en"/>
              <a:t>      - In 1942, sugar rationing coupons were introduced.</a:t>
            </a:r>
            <a:br>
              <a:rPr sz="1800" lang="en"/>
            </a:br>
            <a:br>
              <a:rPr sz="1800" lang="en"/>
            </a:br>
            <a:r>
              <a:rPr sz="1800" lang="en"/>
              <a:t>•Victory Bonds were a way for people to invest money into the war. When the war was over, people could cash in their victory bonds for a profit.</a:t>
            </a:r>
          </a:p>
        </p:txBody>
      </p:sp>
      <p:pic>
        <p:nvPicPr>
          <p:cNvPr id="51" name="Shape 51"/>
          <p:cNvPicPr preferRelativeResize="0"/>
          <p:nvPr/>
        </p:nvPicPr>
        <p:blipFill rotWithShape="1">
          <a:blip r:embed="rId3"/>
          <a:srcRect t="0" b="9115" r="0" l="5713"/>
          <a:stretch/>
        </p:blipFill>
        <p:spPr>
          <a:xfrm>
            <a:off y="3432050" x="3768275"/>
            <a:ext cy="1493800" cx="3481698"/>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34F5C"/>
        </a:solidFill>
      </p:bgPr>
    </p:bg>
    <p:spTree>
      <p:nvGrpSpPr>
        <p:cNvPr id="55" name="Shape 55"/>
        <p:cNvGrpSpPr/>
        <p:nvPr/>
      </p:nvGrpSpPr>
      <p:grpSpPr>
        <a:xfrm>
          <a:off y="0" x="0"/>
          <a:ext cy="0" cx="0"/>
          <a:chOff y="0" x="0"/>
          <a:chExt cy="0" cx="0"/>
        </a:xfrm>
      </p:grpSpPr>
      <p:sp>
        <p:nvSpPr>
          <p:cNvPr id="56" name="Shape 56"/>
          <p:cNvSpPr txBox="1"/>
          <p:nvPr>
            <p:ph type="title"/>
          </p:nvPr>
        </p:nvSpPr>
        <p:spPr>
          <a:xfrm>
            <a:off y="205972" x="457200"/>
            <a:ext cy="2516999" cx="8229600"/>
          </a:xfrm>
          <a:prstGeom prst="rect">
            <a:avLst/>
          </a:prstGeom>
        </p:spPr>
        <p:txBody>
          <a:bodyPr bIns="91425" rIns="91425" lIns="91425" tIns="91425" anchor="b" anchorCtr="0">
            <a:noAutofit/>
          </a:bodyPr>
          <a:lstStyle/>
          <a:p>
            <a:pPr>
              <a:spcBef>
                <a:spcPts val="0"/>
              </a:spcBef>
              <a:buNone/>
            </a:pPr>
            <a:r>
              <a:rPr lang="en"/>
              <a:t>                SOCIAL EFFORTS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155CC"/>
        </a:solidFill>
      </p:bgPr>
    </p:bg>
    <p:spTree>
      <p:nvGrpSpPr>
        <p:cNvPr id="60" name="Shape 60"/>
        <p:cNvGrpSpPr/>
        <p:nvPr/>
      </p:nvGrpSpPr>
      <p:grpSpPr>
        <a:xfrm>
          <a:off y="0" x="0"/>
          <a:ext cy="0" cx="0"/>
          <a:chOff y="0" x="0"/>
          <a:chExt cy="0" cx="0"/>
        </a:xfrm>
      </p:grpSpPr>
      <p:sp>
        <p:nvSpPr>
          <p:cNvPr id="61" name="Shape 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Weapons and Munitions Factories</a:t>
            </a:r>
          </a:p>
        </p:txBody>
      </p:sp>
      <p:sp>
        <p:nvSpPr>
          <p:cNvPr id="62" name="Shape 62"/>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sz="1800" lang="en"/>
              <a:t>•The opening of factories in Canada allowed the unemployment rate to drop drastically.</a:t>
            </a:r>
            <a:br>
              <a:rPr sz="1800" lang="en"/>
            </a:br>
            <a:br>
              <a:rPr sz="1800" lang="en"/>
            </a:br>
            <a:r>
              <a:rPr sz="1800" lang="en"/>
              <a:t>•With most of the men overseas, women also worked in the factories. This helped raise the income of families as a whole.</a:t>
            </a:r>
          </a:p>
        </p:txBody>
      </p:sp>
      <p:pic>
        <p:nvPicPr>
          <p:cNvPr id="63" name="Shape 63"/>
          <p:cNvPicPr preferRelativeResize="0"/>
          <p:nvPr/>
        </p:nvPicPr>
        <p:blipFill>
          <a:blip r:embed="rId3"/>
          <a:stretch>
            <a:fillRect/>
          </a:stretch>
        </p:blipFill>
        <p:spPr>
          <a:xfrm>
            <a:off y="2578825" x="5571100"/>
            <a:ext cy="2433725" cx="3045524"/>
          </a:xfrm>
          <a:prstGeom prst="rect">
            <a:avLst/>
          </a:prstGeom>
          <a:noFill/>
          <a:ln w="19050" cap="flat">
            <a:solidFill>
              <a:srgbClr val="000000"/>
            </a:solidFill>
            <a:prstDash val="solid"/>
            <a:round/>
            <a:headEnd w="med" len="med" type="none"/>
            <a:tailEnd w="med" len="med" type="none"/>
          </a:ln>
        </p:spPr>
      </p:pic>
      <p:pic>
        <p:nvPicPr>
          <p:cNvPr id="64" name="Shape 64"/>
          <p:cNvPicPr preferRelativeResize="0"/>
          <p:nvPr/>
        </p:nvPicPr>
        <p:blipFill>
          <a:blip r:embed="rId4"/>
          <a:stretch>
            <a:fillRect/>
          </a:stretch>
        </p:blipFill>
        <p:spPr>
          <a:xfrm>
            <a:off y="2952125" x="1025400"/>
            <a:ext cy="2132649" cx="3257575"/>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B5394"/>
        </a:solidFill>
      </p:bgPr>
    </p:bg>
    <p:spTree>
      <p:nvGrpSpPr>
        <p:cNvPr id="68" name="Shape 68"/>
        <p:cNvGrpSpPr/>
        <p:nvPr/>
      </p:nvGrpSpPr>
      <p:grpSpPr>
        <a:xfrm>
          <a:off y="0" x="0"/>
          <a:ext cy="0" cx="0"/>
          <a:chOff y="0" x="0"/>
          <a:chExt cy="0" cx="0"/>
        </a:xfrm>
      </p:grpSpPr>
      <p:sp>
        <p:nvSpPr>
          <p:cNvPr id="69" name="Shape 6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Social Programs</a:t>
            </a:r>
          </a:p>
        </p:txBody>
      </p:sp>
      <p:sp>
        <p:nvSpPr>
          <p:cNvPr id="70" name="Shape 70"/>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sz="1800" lang="en"/>
              <a:t>• Girl Guides, Boy Scouts, and other community organizations would collect recyclables such as steel, aluminum, and copper for military projects and weapons manufacturing.</a:t>
            </a:r>
          </a:p>
        </p:txBody>
      </p:sp>
      <p:pic>
        <p:nvPicPr>
          <p:cNvPr id="71" name="Shape 71"/>
          <p:cNvPicPr preferRelativeResize="0"/>
          <p:nvPr/>
        </p:nvPicPr>
        <p:blipFill rotWithShape="1">
          <a:blip r:embed="rId3"/>
          <a:srcRect t="5747" b="4590" r="3820" l="3225"/>
          <a:stretch/>
        </p:blipFill>
        <p:spPr>
          <a:xfrm>
            <a:off y="2437550" x="2674675"/>
            <a:ext cy="2318924" cx="3794649"/>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51C75"/>
        </a:solidFill>
      </p:bgPr>
    </p:bg>
    <p:spTree>
      <p:nvGrpSpPr>
        <p:cNvPr id="75" name="Shape 75"/>
        <p:cNvGrpSpPr/>
        <p:nvPr/>
      </p:nvGrpSpPr>
      <p:grpSpPr>
        <a:xfrm>
          <a:off y="0" x="0"/>
          <a:ext cy="0" cx="0"/>
          <a:chOff y="0" x="0"/>
          <a:chExt cy="0" cx="0"/>
        </a:xfrm>
      </p:grpSpPr>
      <p:sp>
        <p:nvSpPr>
          <p:cNvPr id="76" name="Shape 7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Victory Gardens</a:t>
            </a:r>
          </a:p>
        </p:txBody>
      </p:sp>
      <p:sp>
        <p:nvSpPr>
          <p:cNvPr id="77" name="Shape 77"/>
          <p:cNvSpPr txBox="1"/>
          <p:nvPr>
            <p:ph idx="1" type="body"/>
          </p:nvPr>
        </p:nvSpPr>
        <p:spPr>
          <a:xfrm>
            <a:off y="1190850" x="457200"/>
            <a:ext cy="3725699" cx="8229600"/>
          </a:xfrm>
          <a:prstGeom prst="rect">
            <a:avLst/>
          </a:prstGeom>
          <a:ln>
            <a:noFill/>
          </a:ln>
        </p:spPr>
        <p:txBody>
          <a:bodyPr bIns="91425" rIns="91425" lIns="91425" tIns="91425" anchor="t" anchorCtr="0">
            <a:noAutofit/>
          </a:bodyPr>
          <a:lstStyle/>
          <a:p>
            <a:pPr rtl="0" lvl="0">
              <a:spcBef>
                <a:spcPts val="0"/>
              </a:spcBef>
              <a:buNone/>
            </a:pPr>
            <a:r>
              <a:rPr sz="1800" lang="en"/>
              <a:t>•Set up to increase food production during the war.</a:t>
            </a:r>
          </a:p>
          <a:p>
            <a:pPr rtl="0" lvl="0">
              <a:spcBef>
                <a:spcPts val="0"/>
              </a:spcBef>
              <a:buNone/>
            </a:pPr>
            <a:r>
              <a:t/>
            </a:r>
            <a:endParaRPr sz="1800"/>
          </a:p>
          <a:p>
            <a:pPr rtl="0" lvl="0">
              <a:spcBef>
                <a:spcPts val="0"/>
              </a:spcBef>
              <a:buNone/>
            </a:pPr>
            <a:r>
              <a:rPr sz="1800" lang="en">
                <a:solidFill>
                  <a:srgbClr val="000000"/>
                </a:solidFill>
              </a:rPr>
              <a:t>•There were 209,200 Victory Gardens in Canada in 1943 that on average produced 250 kg of vegetables each.	</a:t>
            </a:r>
            <a:r>
              <a:rPr sz="2000" lang="en"/>
              <a:t>				</a:t>
            </a:r>
          </a:p>
          <a:p>
            <a:pPr rtl="0" lvl="0">
              <a:spcBef>
                <a:spcPts val="0"/>
              </a:spcBef>
              <a:buClr>
                <a:schemeClr val="dk1"/>
              </a:buClr>
              <a:buSzPct val="100000"/>
              <a:buFont typeface="Arial"/>
              <a:buNone/>
            </a:pPr>
            <a:r>
              <a:rPr sz="1100" lang="en"/>
              <a:t>				</a:t>
            </a:r>
          </a:p>
          <a:p>
            <a:pPr rtl="0" lvl="0">
              <a:spcBef>
                <a:spcPts val="0"/>
              </a:spcBef>
              <a:buClr>
                <a:schemeClr val="dk1"/>
              </a:buClr>
              <a:buSzPct val="100000"/>
              <a:buFont typeface="Arial"/>
              <a:buNone/>
            </a:pPr>
            <a:r>
              <a:rPr sz="1100" lang="en"/>
              <a:t>			</a:t>
            </a:r>
          </a:p>
          <a:p>
            <a:pPr rtl="0" lvl="0">
              <a:spcBef>
                <a:spcPts val="0"/>
              </a:spcBef>
              <a:buClr>
                <a:schemeClr val="dk1"/>
              </a:buClr>
              <a:buSzPct val="100000"/>
              <a:buFont typeface="Arial"/>
              <a:buNone/>
            </a:pPr>
            <a:r>
              <a:rPr sz="1100" lang="en"/>
              <a:t>		</a:t>
            </a:r>
          </a:p>
          <a:p>
            <a:pPr rtl="0">
              <a:spcBef>
                <a:spcPts val="0"/>
              </a:spcBef>
              <a:buNone/>
            </a:pPr>
            <a:r>
              <a:t/>
            </a:r>
            <a:endParaRPr sz="1800"/>
          </a:p>
        </p:txBody>
      </p:sp>
      <p:pic>
        <p:nvPicPr>
          <p:cNvPr id="78" name="Shape 78"/>
          <p:cNvPicPr preferRelativeResize="0"/>
          <p:nvPr/>
        </p:nvPicPr>
        <p:blipFill>
          <a:blip r:embed="rId3"/>
          <a:stretch>
            <a:fillRect/>
          </a:stretch>
        </p:blipFill>
        <p:spPr>
          <a:xfrm>
            <a:off y="2966475" x="5243975"/>
            <a:ext cy="2002799" cx="3557450"/>
          </a:xfrm>
          <a:prstGeom prst="rect">
            <a:avLst/>
          </a:prstGeom>
          <a:noFill/>
          <a:ln w="19050" cap="flat">
            <a:solidFill>
              <a:srgbClr val="000000"/>
            </a:solidFill>
            <a:prstDash val="solid"/>
            <a:round/>
            <a:headEnd w="med" len="med" type="none"/>
            <a:tailEnd w="med" len="med" type="none"/>
          </a:ln>
        </p:spPr>
      </p:pic>
      <p:pic>
        <p:nvPicPr>
          <p:cNvPr id="79" name="Shape 79"/>
          <p:cNvPicPr preferRelativeResize="0"/>
          <p:nvPr/>
        </p:nvPicPr>
        <p:blipFill rotWithShape="1">
          <a:blip r:embed="rId4"/>
          <a:srcRect t="16541" b="0" r="0" l="0"/>
          <a:stretch/>
        </p:blipFill>
        <p:spPr>
          <a:xfrm>
            <a:off y="2913750" x="457200"/>
            <a:ext cy="2002800" cx="2411074"/>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