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4793F9D-D08B-E84A-930F-EE92FF5F8538}"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4793F9D-D08B-E84A-930F-EE92FF5F8538}"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4793F9D-D08B-E84A-930F-EE92FF5F8538}"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4793F9D-D08B-E84A-930F-EE92FF5F8538}"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93F9D-D08B-E84A-930F-EE92FF5F8538}"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4793F9D-D08B-E84A-930F-EE92FF5F8538}"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4793F9D-D08B-E84A-930F-EE92FF5F8538}"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93F9D-D08B-E84A-930F-EE92FF5F8538}"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1104-A7CB-214F-A8C9-AFC1A90C87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191" y="3610395"/>
            <a:ext cx="7772400" cy="1470025"/>
          </a:xfrm>
        </p:spPr>
        <p:txBody>
          <a:bodyPr/>
          <a:lstStyle/>
          <a:p>
            <a:r>
              <a:rPr lang="en-US" dirty="0">
                <a:solidFill>
                  <a:srgbClr val="FF0000"/>
                </a:solidFill>
              </a:rPr>
              <a:t>Nationalism	</a:t>
            </a:r>
          </a:p>
        </p:txBody>
      </p:sp>
      <p:sp>
        <p:nvSpPr>
          <p:cNvPr id="3" name="Subtitle 2"/>
          <p:cNvSpPr>
            <a:spLocks noGrp="1"/>
          </p:cNvSpPr>
          <p:nvPr>
            <p:ph type="subTitle" idx="1"/>
          </p:nvPr>
        </p:nvSpPr>
        <p:spPr>
          <a:xfrm>
            <a:off x="1371600" y="4762500"/>
            <a:ext cx="6400800" cy="1752600"/>
          </a:xfrm>
        </p:spPr>
        <p:txBody>
          <a:bodyPr/>
          <a:lstStyle/>
          <a:p>
            <a:r>
              <a:rPr lang="en-US" dirty="0">
                <a:solidFill>
                  <a:srgbClr val="FF0000"/>
                </a:solidFill>
              </a:rPr>
              <a:t>A Spark from  that nearly destroys the 20</a:t>
            </a:r>
            <a:r>
              <a:rPr lang="en-US" baseline="30000" dirty="0">
                <a:solidFill>
                  <a:srgbClr val="FF0000"/>
                </a:solidFill>
              </a:rPr>
              <a:t>th</a:t>
            </a:r>
            <a:r>
              <a:rPr lang="en-US" dirty="0">
                <a:solidFill>
                  <a:srgbClr val="FF0000"/>
                </a:solidFill>
              </a:rPr>
              <a:t> Century</a:t>
            </a:r>
          </a:p>
        </p:txBody>
      </p:sp>
      <p:pic>
        <p:nvPicPr>
          <p:cNvPr id="4" name="Picture 3" descr="33_15_15---Fire-Flame-Texture_web.jpg"/>
          <p:cNvPicPr>
            <a:picLocks noChangeAspect="1"/>
          </p:cNvPicPr>
          <p:nvPr/>
        </p:nvPicPr>
        <p:blipFill>
          <a:blip r:embed="rId2"/>
          <a:stretch>
            <a:fillRect/>
          </a:stretch>
        </p:blipFill>
        <p:spPr>
          <a:xfrm>
            <a:off x="3818788" y="176413"/>
            <a:ext cx="5150972" cy="3433982"/>
          </a:xfrm>
          <a:prstGeom prst="rect">
            <a:avLst/>
          </a:prstGeom>
        </p:spPr>
      </p:pic>
      <p:pic>
        <p:nvPicPr>
          <p:cNvPr id="5" name="Picture 4" descr="20070118_napoleon.jpg"/>
          <p:cNvPicPr>
            <a:picLocks noChangeAspect="1"/>
          </p:cNvPicPr>
          <p:nvPr/>
        </p:nvPicPr>
        <p:blipFill>
          <a:blip r:embed="rId3"/>
          <a:stretch>
            <a:fillRect/>
          </a:stretch>
        </p:blipFill>
        <p:spPr>
          <a:xfrm>
            <a:off x="181408" y="0"/>
            <a:ext cx="3427589" cy="36103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18"/>
            <a:ext cx="8229600" cy="1143000"/>
          </a:xfrm>
        </p:spPr>
        <p:txBody>
          <a:bodyPr>
            <a:normAutofit fontScale="90000"/>
          </a:bodyPr>
          <a:lstStyle/>
          <a:p>
            <a:r>
              <a:rPr lang="en-US" dirty="0"/>
              <a:t>World War Two and The Jews</a:t>
            </a:r>
            <a:br>
              <a:rPr lang="en-US" dirty="0"/>
            </a:br>
            <a:r>
              <a:rPr lang="en-US" sz="3111" dirty="0"/>
              <a:t>“Who now remembers the Armenians?”- Adolf Hitler</a:t>
            </a:r>
          </a:p>
        </p:txBody>
      </p:sp>
      <p:sp>
        <p:nvSpPr>
          <p:cNvPr id="3" name="Content Placeholder 2"/>
          <p:cNvSpPr>
            <a:spLocks noGrp="1"/>
          </p:cNvSpPr>
          <p:nvPr>
            <p:ph sz="half" idx="1"/>
          </p:nvPr>
        </p:nvSpPr>
        <p:spPr/>
        <p:txBody>
          <a:bodyPr>
            <a:normAutofit fontScale="77500" lnSpcReduction="20000"/>
          </a:bodyPr>
          <a:lstStyle/>
          <a:p>
            <a:r>
              <a:rPr lang="en-US" dirty="0"/>
              <a:t>World War Two began because Hitler wanted to create a “Third Reich” (German Empire) in Europe</a:t>
            </a:r>
          </a:p>
          <a:p>
            <a:r>
              <a:rPr lang="en-US" dirty="0"/>
              <a:t>Extremely racist against non-Germans</a:t>
            </a:r>
          </a:p>
          <a:p>
            <a:r>
              <a:rPr lang="en-US" dirty="0"/>
              <a:t>Rounded up 6 million Jews and killed them through starvation, disease, firing squads and gas chambers</a:t>
            </a:r>
          </a:p>
          <a:p>
            <a:r>
              <a:rPr lang="en-US" dirty="0"/>
              <a:t>Also killed Slavs, Poles, Communists, Jehovah’s Witnesses, Catholics, Africans, homosexuals and mentally deficient people</a:t>
            </a:r>
          </a:p>
        </p:txBody>
      </p:sp>
      <p:pic>
        <p:nvPicPr>
          <p:cNvPr id="5" name="Content Placeholder 4" descr="nazi_Flag.jpg"/>
          <p:cNvPicPr>
            <a:picLocks noGrp="1" noChangeAspect="1"/>
          </p:cNvPicPr>
          <p:nvPr>
            <p:ph sz="half" idx="2"/>
          </p:nvPr>
        </p:nvPicPr>
        <p:blipFill>
          <a:blip r:embed="rId2"/>
          <a:srcRect t="-24712" b="-24712"/>
          <a:stretch>
            <a:fillRect/>
          </a:stretch>
        </p:blipFill>
        <p:spPr>
          <a:xfrm>
            <a:off x="5079369" y="647628"/>
            <a:ext cx="3131239" cy="3509105"/>
          </a:xfrm>
        </p:spPr>
      </p:pic>
      <p:pic>
        <p:nvPicPr>
          <p:cNvPr id="6" name="Picture 5" descr="holocaust_mass_grave_belsen_kuiks_19886.jpg"/>
          <p:cNvPicPr>
            <a:picLocks noChangeAspect="1"/>
          </p:cNvPicPr>
          <p:nvPr/>
        </p:nvPicPr>
        <p:blipFill>
          <a:blip r:embed="rId3"/>
          <a:stretch>
            <a:fillRect/>
          </a:stretch>
        </p:blipFill>
        <p:spPr>
          <a:xfrm>
            <a:off x="5102045" y="3785196"/>
            <a:ext cx="3131239" cy="29277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5472" y="274638"/>
            <a:ext cx="8229600" cy="1143000"/>
          </a:xfrm>
        </p:spPr>
        <p:txBody>
          <a:bodyPr/>
          <a:lstStyle/>
          <a:p>
            <a:r>
              <a:rPr lang="en-US" dirty="0">
                <a:solidFill>
                  <a:srgbClr val="FF0000"/>
                </a:solidFill>
              </a:rPr>
              <a:t>Japan</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Invaded China in 1938</a:t>
            </a:r>
          </a:p>
          <a:p>
            <a:r>
              <a:rPr lang="en-US" dirty="0">
                <a:solidFill>
                  <a:srgbClr val="FF0000"/>
                </a:solidFill>
              </a:rPr>
              <a:t>Wanted a Japanese Empire</a:t>
            </a:r>
          </a:p>
          <a:p>
            <a:r>
              <a:rPr lang="en-US" dirty="0">
                <a:solidFill>
                  <a:srgbClr val="FF0000"/>
                </a:solidFill>
              </a:rPr>
              <a:t>Killed 10 million Chinese,</a:t>
            </a:r>
          </a:p>
          <a:p>
            <a:pPr>
              <a:buNone/>
            </a:pPr>
            <a:r>
              <a:rPr lang="en-US" dirty="0">
                <a:solidFill>
                  <a:srgbClr val="FF0000"/>
                </a:solidFill>
              </a:rPr>
              <a:t> Indonesians, Filipinos and Koreans</a:t>
            </a:r>
          </a:p>
          <a:p>
            <a:r>
              <a:rPr lang="en-US" dirty="0">
                <a:solidFill>
                  <a:srgbClr val="FF0000"/>
                </a:solidFill>
              </a:rPr>
              <a:t>Japanese instructed by their emperor Hirohito to “Kill all, burn all, loot all”</a:t>
            </a:r>
          </a:p>
          <a:p>
            <a:r>
              <a:rPr lang="en-US" dirty="0">
                <a:solidFill>
                  <a:srgbClr val="FF0000"/>
                </a:solidFill>
              </a:rPr>
              <a:t>Special Japanese military units conducted experiments on civilians and POW</a:t>
            </a:r>
          </a:p>
          <a:p>
            <a:r>
              <a:rPr lang="en-US" dirty="0">
                <a:solidFill>
                  <a:srgbClr val="FF0000"/>
                </a:solidFill>
                <a:latin typeface="Times New Roman Normal"/>
                <a:cs typeface="Times New Roman Normal"/>
              </a:rPr>
              <a:t>Victims subject to vivisection, amputation and experiments with biological warfare</a:t>
            </a:r>
          </a:p>
          <a:p>
            <a:r>
              <a:rPr lang="en-US" dirty="0">
                <a:solidFill>
                  <a:srgbClr val="FF0000"/>
                </a:solidFill>
                <a:latin typeface="Times New Roman Normal"/>
                <a:cs typeface="Times New Roman Normal"/>
              </a:rPr>
              <a:t>Anesthesia was not used</a:t>
            </a:r>
          </a:p>
        </p:txBody>
      </p:sp>
      <p:pic>
        <p:nvPicPr>
          <p:cNvPr id="4" name="Picture 3" descr="daws9.jpg"/>
          <p:cNvPicPr>
            <a:picLocks noChangeAspect="1"/>
          </p:cNvPicPr>
          <p:nvPr/>
        </p:nvPicPr>
        <p:blipFill>
          <a:blip r:embed="rId2"/>
          <a:stretch>
            <a:fillRect/>
          </a:stretch>
        </p:blipFill>
        <p:spPr>
          <a:xfrm>
            <a:off x="4850024" y="274638"/>
            <a:ext cx="3836776" cy="26309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42"/>
            <a:ext cx="8229600" cy="1143000"/>
          </a:xfrm>
        </p:spPr>
        <p:txBody>
          <a:bodyPr/>
          <a:lstStyle/>
          <a:p>
            <a:r>
              <a:rPr lang="en-US" dirty="0">
                <a:solidFill>
                  <a:srgbClr val="FFFFFF"/>
                </a:solidFill>
              </a:rPr>
              <a:t>Yugoslavia</a:t>
            </a:r>
            <a:r>
              <a:rPr lang="en-US" dirty="0"/>
              <a:t>	</a:t>
            </a:r>
          </a:p>
        </p:txBody>
      </p:sp>
      <p:sp>
        <p:nvSpPr>
          <p:cNvPr id="3" name="Content Placeholder 2"/>
          <p:cNvSpPr>
            <a:spLocks noGrp="1"/>
          </p:cNvSpPr>
          <p:nvPr>
            <p:ph sz="half" idx="1"/>
          </p:nvPr>
        </p:nvSpPr>
        <p:spPr>
          <a:xfrm>
            <a:off x="457200" y="941358"/>
            <a:ext cx="4038600" cy="5184805"/>
          </a:xfrm>
        </p:spPr>
        <p:txBody>
          <a:bodyPr>
            <a:normAutofit fontScale="85000" lnSpcReduction="20000"/>
          </a:bodyPr>
          <a:lstStyle/>
          <a:p>
            <a:r>
              <a:rPr lang="en-US" dirty="0">
                <a:solidFill>
                  <a:schemeClr val="bg1"/>
                </a:solidFill>
              </a:rPr>
              <a:t>Country created after world war two</a:t>
            </a:r>
          </a:p>
          <a:p>
            <a:r>
              <a:rPr lang="en-US" dirty="0">
                <a:solidFill>
                  <a:schemeClr val="bg1"/>
                </a:solidFill>
              </a:rPr>
              <a:t>Made up of many different ethnic groups (now it is Kosovo, Macedonia, Montenegro, Croatia, Slovenia, Serbia and Bosnia)</a:t>
            </a:r>
          </a:p>
          <a:p>
            <a:r>
              <a:rPr lang="en-US" dirty="0">
                <a:solidFill>
                  <a:schemeClr val="bg1"/>
                </a:solidFill>
              </a:rPr>
              <a:t>In 1990s a man name Slobodan Milosevic took over</a:t>
            </a:r>
          </a:p>
          <a:p>
            <a:r>
              <a:rPr lang="en-US" dirty="0">
                <a:solidFill>
                  <a:schemeClr val="bg1"/>
                </a:solidFill>
              </a:rPr>
              <a:t>Saw Serbians as the most important ethnic groups in Yugoslavia, wanted it just for Serbs</a:t>
            </a:r>
          </a:p>
          <a:p>
            <a:r>
              <a:rPr lang="en-US" dirty="0">
                <a:solidFill>
                  <a:schemeClr val="bg1"/>
                </a:solidFill>
              </a:rPr>
              <a:t>Killed and tortured 30 000 non Serbs </a:t>
            </a:r>
          </a:p>
        </p:txBody>
      </p:sp>
      <p:pic>
        <p:nvPicPr>
          <p:cNvPr id="5" name="Content Placeholder 4" descr="mirror_crop.jpg"/>
          <p:cNvPicPr>
            <a:picLocks noGrp="1" noChangeAspect="1"/>
          </p:cNvPicPr>
          <p:nvPr>
            <p:ph sz="half" idx="2"/>
          </p:nvPr>
        </p:nvPicPr>
        <p:blipFill>
          <a:blip r:embed="rId2"/>
          <a:srcRect l="-13227" r="-13227"/>
          <a:stretch>
            <a:fillRect/>
          </a:stretch>
        </p:blipFill>
        <p:spPr>
          <a:xfrm>
            <a:off x="4444116" y="759918"/>
            <a:ext cx="4608650" cy="591664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42"/>
            <a:ext cx="8229600" cy="1143000"/>
          </a:xfrm>
        </p:spPr>
        <p:txBody>
          <a:bodyPr/>
          <a:lstStyle/>
          <a:p>
            <a:r>
              <a:rPr lang="en-US" dirty="0"/>
              <a:t>American War on Terror</a:t>
            </a:r>
          </a:p>
        </p:txBody>
      </p:sp>
      <p:sp>
        <p:nvSpPr>
          <p:cNvPr id="3" name="Content Placeholder 2"/>
          <p:cNvSpPr>
            <a:spLocks noGrp="1"/>
          </p:cNvSpPr>
          <p:nvPr>
            <p:ph sz="half" idx="1"/>
          </p:nvPr>
        </p:nvSpPr>
        <p:spPr>
          <a:xfrm>
            <a:off x="457200" y="783720"/>
            <a:ext cx="4038600" cy="6074280"/>
          </a:xfrm>
        </p:spPr>
        <p:txBody>
          <a:bodyPr>
            <a:normAutofit fontScale="92500" lnSpcReduction="10000"/>
          </a:bodyPr>
          <a:lstStyle/>
          <a:p>
            <a:r>
              <a:rPr lang="en-US" dirty="0"/>
              <a:t>Inspired by the September 11 attack</a:t>
            </a:r>
          </a:p>
          <a:p>
            <a:r>
              <a:rPr lang="en-US" dirty="0"/>
              <a:t>Attack on Islamic fundamentalism</a:t>
            </a:r>
          </a:p>
          <a:p>
            <a:r>
              <a:rPr lang="en-US" dirty="0"/>
              <a:t>Invaded Afghanistan to find Osama Bin Laden</a:t>
            </a:r>
          </a:p>
          <a:p>
            <a:r>
              <a:rPr lang="en-US" dirty="0"/>
              <a:t>Invaded Iraq to overthrow dictator Saddam Hussein</a:t>
            </a:r>
          </a:p>
          <a:p>
            <a:r>
              <a:rPr lang="en-US" dirty="0"/>
              <a:t>Stated objectives: to protect US citizens and allies</a:t>
            </a:r>
          </a:p>
          <a:p>
            <a:r>
              <a:rPr lang="en-US" dirty="0"/>
              <a:t>Criticized as an excuse to break human rights laws and fight pre-emptive wars</a:t>
            </a:r>
          </a:p>
        </p:txBody>
      </p:sp>
      <p:pic>
        <p:nvPicPr>
          <p:cNvPr id="5" name="Content Placeholder 4" descr="september_11_burning.jpg"/>
          <p:cNvPicPr>
            <a:picLocks noGrp="1" noChangeAspect="1"/>
          </p:cNvPicPr>
          <p:nvPr>
            <p:ph sz="half" idx="2"/>
          </p:nvPr>
        </p:nvPicPr>
        <p:blipFill>
          <a:blip r:embed="rId2"/>
          <a:srcRect l="-3684" r="-3684"/>
          <a:stretch>
            <a:fillRect/>
          </a:stretch>
        </p:blipFill>
        <p:spPr>
          <a:xfrm>
            <a:off x="5008842" y="783720"/>
            <a:ext cx="3247117" cy="3638967"/>
          </a:xfrm>
        </p:spPr>
      </p:pic>
      <p:pic>
        <p:nvPicPr>
          <p:cNvPr id="6" name="Picture 5" descr="war-on-terror-graffiti.jpg"/>
          <p:cNvPicPr>
            <a:picLocks noChangeAspect="1"/>
          </p:cNvPicPr>
          <p:nvPr/>
        </p:nvPicPr>
        <p:blipFill>
          <a:blip r:embed="rId3"/>
          <a:stretch>
            <a:fillRect/>
          </a:stretch>
        </p:blipFill>
        <p:spPr>
          <a:xfrm>
            <a:off x="5857353" y="4513407"/>
            <a:ext cx="1531420" cy="2043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Nationalism	</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Excessive feeling of patriotism towards one’s country</a:t>
            </a:r>
          </a:p>
          <a:p>
            <a:r>
              <a:rPr lang="en-US" dirty="0">
                <a:solidFill>
                  <a:schemeClr val="bg1"/>
                </a:solidFill>
              </a:rPr>
              <a:t>In its most extreme form, can justify racism</a:t>
            </a:r>
          </a:p>
          <a:p>
            <a:r>
              <a:rPr lang="en-US" dirty="0">
                <a:solidFill>
                  <a:schemeClr val="bg1"/>
                </a:solidFill>
              </a:rPr>
              <a:t>“Patriotism is when the </a:t>
            </a:r>
          </a:p>
          <a:p>
            <a:pPr>
              <a:buNone/>
            </a:pPr>
            <a:r>
              <a:rPr lang="en-US" dirty="0">
                <a:solidFill>
                  <a:schemeClr val="bg1"/>
                </a:solidFill>
              </a:rPr>
              <a:t>love of your own people comes </a:t>
            </a:r>
          </a:p>
          <a:p>
            <a:pPr>
              <a:buNone/>
            </a:pPr>
            <a:r>
              <a:rPr lang="en-US" dirty="0">
                <a:solidFill>
                  <a:schemeClr val="bg1"/>
                </a:solidFill>
              </a:rPr>
              <a:t>first; nationalism is when hate </a:t>
            </a:r>
          </a:p>
          <a:p>
            <a:pPr>
              <a:buNone/>
            </a:pPr>
            <a:r>
              <a:rPr lang="en-US" dirty="0">
                <a:solidFill>
                  <a:schemeClr val="bg1"/>
                </a:solidFill>
              </a:rPr>
              <a:t>for people other than your</a:t>
            </a:r>
          </a:p>
          <a:p>
            <a:pPr>
              <a:buNone/>
            </a:pPr>
            <a:r>
              <a:rPr lang="en-US" dirty="0">
                <a:solidFill>
                  <a:schemeClr val="bg1"/>
                </a:solidFill>
              </a:rPr>
              <a:t> own comes first”</a:t>
            </a:r>
          </a:p>
          <a:p>
            <a:pPr>
              <a:buNone/>
            </a:pPr>
            <a:r>
              <a:rPr lang="en-US" dirty="0">
                <a:solidFill>
                  <a:schemeClr val="bg1"/>
                </a:solidFill>
              </a:rPr>
              <a:t> –Charles De Gaulle</a:t>
            </a:r>
          </a:p>
        </p:txBody>
      </p:sp>
      <p:pic>
        <p:nvPicPr>
          <p:cNvPr id="4" name="Picture 3" descr="france-flag.jpg"/>
          <p:cNvPicPr>
            <a:picLocks noChangeAspect="1"/>
          </p:cNvPicPr>
          <p:nvPr/>
        </p:nvPicPr>
        <p:blipFill>
          <a:blip r:embed="rId2"/>
          <a:stretch>
            <a:fillRect/>
          </a:stretch>
        </p:blipFill>
        <p:spPr>
          <a:xfrm>
            <a:off x="7148951" y="119322"/>
            <a:ext cx="1995049" cy="1596040"/>
          </a:xfrm>
          <a:prstGeom prst="rect">
            <a:avLst/>
          </a:prstGeom>
        </p:spPr>
      </p:pic>
      <p:pic>
        <p:nvPicPr>
          <p:cNvPr id="5" name="Picture 4" descr="Troop Salute Flag Waving.gif"/>
          <p:cNvPicPr>
            <a:picLocks noChangeAspect="1"/>
          </p:cNvPicPr>
          <p:nvPr/>
        </p:nvPicPr>
        <p:blipFill>
          <a:blip r:embed="rId3"/>
          <a:stretch>
            <a:fillRect/>
          </a:stretch>
        </p:blipFill>
        <p:spPr>
          <a:xfrm>
            <a:off x="5458733" y="3251655"/>
            <a:ext cx="3685267" cy="2874508"/>
          </a:xfrm>
          <a:prstGeom prst="rect">
            <a:avLst/>
          </a:prstGeom>
        </p:spPr>
      </p:pic>
      <p:pic>
        <p:nvPicPr>
          <p:cNvPr id="6" name="Picture 5" descr="CanadianFlag.jpeg"/>
          <p:cNvPicPr>
            <a:picLocks noChangeAspect="1"/>
          </p:cNvPicPr>
          <p:nvPr/>
        </p:nvPicPr>
        <p:blipFill>
          <a:blip r:embed="rId4"/>
          <a:stretch>
            <a:fillRect/>
          </a:stretch>
        </p:blipFill>
        <p:spPr>
          <a:xfrm>
            <a:off x="163287" y="142831"/>
            <a:ext cx="2421618" cy="14380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Inspired by the French Revolution</a:t>
            </a:r>
          </a:p>
        </p:txBody>
      </p:sp>
      <p:sp>
        <p:nvSpPr>
          <p:cNvPr id="3" name="Content Placeholder 2"/>
          <p:cNvSpPr>
            <a:spLocks noGrp="1"/>
          </p:cNvSpPr>
          <p:nvPr>
            <p:ph sz="half" idx="1"/>
          </p:nvPr>
        </p:nvSpPr>
        <p:spPr/>
        <p:txBody>
          <a:bodyPr>
            <a:normAutofit fontScale="85000" lnSpcReduction="20000"/>
          </a:bodyPr>
          <a:lstStyle/>
          <a:p>
            <a:r>
              <a:rPr lang="en-US" dirty="0">
                <a:solidFill>
                  <a:schemeClr val="bg1"/>
                </a:solidFill>
              </a:rPr>
              <a:t>Europeans loved how France threw out a tyrant and remade their country. </a:t>
            </a:r>
          </a:p>
          <a:p>
            <a:r>
              <a:rPr lang="en-US" dirty="0">
                <a:solidFill>
                  <a:schemeClr val="bg1"/>
                </a:solidFill>
              </a:rPr>
              <a:t>Loved the ideas of the revolution, particularly “Liberty, Equality and Fraternity”</a:t>
            </a:r>
          </a:p>
          <a:p>
            <a:r>
              <a:rPr lang="en-US" dirty="0">
                <a:solidFill>
                  <a:schemeClr val="bg1"/>
                </a:solidFill>
              </a:rPr>
              <a:t>Many countries (such as Italy, Austria) greeted Napoleon as a hero hoping that he would bring “</a:t>
            </a:r>
            <a:r>
              <a:rPr lang="en-US" dirty="0" err="1">
                <a:solidFill>
                  <a:schemeClr val="bg1"/>
                </a:solidFill>
              </a:rPr>
              <a:t>Liberte</a:t>
            </a:r>
            <a:r>
              <a:rPr lang="en-US" dirty="0">
                <a:solidFill>
                  <a:schemeClr val="bg1"/>
                </a:solidFill>
              </a:rPr>
              <a:t>, </a:t>
            </a:r>
            <a:r>
              <a:rPr lang="en-US" dirty="0" err="1">
                <a:solidFill>
                  <a:schemeClr val="bg1"/>
                </a:solidFill>
              </a:rPr>
              <a:t>Egalite</a:t>
            </a:r>
            <a:r>
              <a:rPr lang="en-US" dirty="0">
                <a:solidFill>
                  <a:schemeClr val="bg1"/>
                </a:solidFill>
              </a:rPr>
              <a:t> and </a:t>
            </a:r>
            <a:r>
              <a:rPr lang="en-US" dirty="0" err="1">
                <a:solidFill>
                  <a:schemeClr val="bg1"/>
                </a:solidFill>
              </a:rPr>
              <a:t>fraternite</a:t>
            </a:r>
            <a:r>
              <a:rPr lang="en-US" dirty="0">
                <a:solidFill>
                  <a:schemeClr val="bg1"/>
                </a:solidFill>
              </a:rPr>
              <a:t>” to their countries.</a:t>
            </a:r>
          </a:p>
        </p:txBody>
      </p:sp>
      <p:sp>
        <p:nvSpPr>
          <p:cNvPr id="11" name="Content Placeholder 10"/>
          <p:cNvSpPr>
            <a:spLocks noGrp="1"/>
          </p:cNvSpPr>
          <p:nvPr>
            <p:ph sz="half" idx="2"/>
          </p:nvPr>
        </p:nvSpPr>
        <p:spPr/>
        <p:txBody>
          <a:bodyPr>
            <a:normAutofit fontScale="85000" lnSpcReduction="20000"/>
          </a:bodyPr>
          <a:lstStyle/>
          <a:p>
            <a:endParaRPr lang="en-US" dirty="0"/>
          </a:p>
        </p:txBody>
      </p:sp>
      <p:pic>
        <p:nvPicPr>
          <p:cNvPr id="5" name="Picture 4" descr="large_libertyleadingthepeople.jpg"/>
          <p:cNvPicPr>
            <a:picLocks noChangeAspect="1"/>
          </p:cNvPicPr>
          <p:nvPr/>
        </p:nvPicPr>
        <p:blipFill>
          <a:blip r:embed="rId2"/>
          <a:stretch>
            <a:fillRect/>
          </a:stretch>
        </p:blipFill>
        <p:spPr>
          <a:xfrm>
            <a:off x="4495800" y="1939288"/>
            <a:ext cx="4450124" cy="35266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2"/>
            <a:ext cx="8229600" cy="1143000"/>
          </a:xfrm>
        </p:spPr>
        <p:txBody>
          <a:bodyPr/>
          <a:lstStyle/>
          <a:p>
            <a:r>
              <a:rPr lang="en-US" dirty="0">
                <a:solidFill>
                  <a:srgbClr val="FFFF00"/>
                </a:solidFill>
              </a:rPr>
              <a:t>Napoleon used Nationalism</a:t>
            </a:r>
            <a:r>
              <a:rPr lang="en-US" dirty="0"/>
              <a:t>		</a:t>
            </a:r>
          </a:p>
        </p:txBody>
      </p:sp>
      <p:sp>
        <p:nvSpPr>
          <p:cNvPr id="3" name="Content Placeholder 2"/>
          <p:cNvSpPr>
            <a:spLocks noGrp="1"/>
          </p:cNvSpPr>
          <p:nvPr>
            <p:ph sz="half" idx="1"/>
          </p:nvPr>
        </p:nvSpPr>
        <p:spPr>
          <a:xfrm>
            <a:off x="457200" y="1111342"/>
            <a:ext cx="4038600" cy="5746658"/>
          </a:xfrm>
        </p:spPr>
        <p:txBody>
          <a:bodyPr>
            <a:normAutofit fontScale="85000" lnSpcReduction="10000"/>
          </a:bodyPr>
          <a:lstStyle/>
          <a:p>
            <a:r>
              <a:rPr lang="en-US" dirty="0">
                <a:solidFill>
                  <a:srgbClr val="FFFF00"/>
                </a:solidFill>
              </a:rPr>
              <a:t>He promised many people that spoke the same language and had the same culture that he would help them establish “nations” in exchange for their support. </a:t>
            </a:r>
          </a:p>
          <a:p>
            <a:r>
              <a:rPr lang="en-US" dirty="0">
                <a:solidFill>
                  <a:srgbClr val="FFFF00"/>
                </a:solidFill>
              </a:rPr>
              <a:t>Used this promise to conquer Europe</a:t>
            </a:r>
          </a:p>
          <a:p>
            <a:r>
              <a:rPr lang="en-US" dirty="0">
                <a:solidFill>
                  <a:srgbClr val="FFFF00"/>
                </a:solidFill>
              </a:rPr>
              <a:t>New concept, before people identified with their religion or social class. </a:t>
            </a:r>
          </a:p>
          <a:p>
            <a:r>
              <a:rPr lang="en-US" dirty="0">
                <a:solidFill>
                  <a:srgbClr val="FFFF00"/>
                </a:solidFill>
              </a:rPr>
              <a:t>Napoleon always put France first, established his relatives as kings of these countries</a:t>
            </a:r>
          </a:p>
        </p:txBody>
      </p:sp>
      <p:pic>
        <p:nvPicPr>
          <p:cNvPr id="5" name="Content Placeholder 4" descr="Nationalism.jpg"/>
          <p:cNvPicPr>
            <a:picLocks noGrp="1" noChangeAspect="1"/>
          </p:cNvPicPr>
          <p:nvPr>
            <p:ph sz="half" idx="2"/>
          </p:nvPr>
        </p:nvPicPr>
        <p:blipFill>
          <a:blip r:embed="rId2"/>
          <a:srcRect t="-30863" b="-30863"/>
          <a:stretch>
            <a:fillRect/>
          </a:stretch>
        </p:blipFill>
        <p:spPr>
          <a:xfrm>
            <a:off x="4648200" y="1260000"/>
            <a:ext cx="4038600" cy="4525963"/>
          </a:xfrm>
        </p:spPr>
      </p:pic>
      <p:pic>
        <p:nvPicPr>
          <p:cNvPr id="6" name="Picture 5" descr="NO-RELIGION-707080.jpg"/>
          <p:cNvPicPr>
            <a:picLocks noChangeAspect="1"/>
          </p:cNvPicPr>
          <p:nvPr/>
        </p:nvPicPr>
        <p:blipFill>
          <a:blip r:embed="rId3"/>
          <a:stretch>
            <a:fillRect/>
          </a:stretch>
        </p:blipFill>
        <p:spPr>
          <a:xfrm>
            <a:off x="4489794" y="954543"/>
            <a:ext cx="4132657" cy="1033164"/>
          </a:xfrm>
          <a:prstGeom prst="rect">
            <a:avLst/>
          </a:prstGeom>
        </p:spPr>
      </p:pic>
      <p:pic>
        <p:nvPicPr>
          <p:cNvPr id="7" name="Picture 6" descr="gh.jpg"/>
          <p:cNvPicPr>
            <a:picLocks noChangeAspect="1"/>
          </p:cNvPicPr>
          <p:nvPr/>
        </p:nvPicPr>
        <p:blipFill>
          <a:blip r:embed="rId4"/>
          <a:stretch>
            <a:fillRect/>
          </a:stretch>
        </p:blipFill>
        <p:spPr>
          <a:xfrm>
            <a:off x="5873022" y="4962408"/>
            <a:ext cx="1928757" cy="18502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Spain	</a:t>
            </a:r>
          </a:p>
        </p:txBody>
      </p:sp>
      <p:sp>
        <p:nvSpPr>
          <p:cNvPr id="3" name="Content Placeholder 2"/>
          <p:cNvSpPr>
            <a:spLocks noGrp="1"/>
          </p:cNvSpPr>
          <p:nvPr>
            <p:ph sz="half" idx="1"/>
          </p:nvPr>
        </p:nvSpPr>
        <p:spPr/>
        <p:txBody>
          <a:bodyPr>
            <a:normAutofit fontScale="85000" lnSpcReduction="20000"/>
          </a:bodyPr>
          <a:lstStyle/>
          <a:p>
            <a:r>
              <a:rPr lang="en-US" dirty="0">
                <a:solidFill>
                  <a:schemeClr val="bg1"/>
                </a:solidFill>
              </a:rPr>
              <a:t>Concept worked against Napoleon in Spain</a:t>
            </a:r>
          </a:p>
          <a:p>
            <a:r>
              <a:rPr lang="en-US" dirty="0">
                <a:solidFill>
                  <a:schemeClr val="bg1"/>
                </a:solidFill>
              </a:rPr>
              <a:t>1808 invaded Spain to force them and Portugal to be part of the Continental system</a:t>
            </a:r>
          </a:p>
          <a:p>
            <a:r>
              <a:rPr lang="en-US" dirty="0">
                <a:solidFill>
                  <a:schemeClr val="bg1"/>
                </a:solidFill>
              </a:rPr>
              <a:t>Napoleon replaced their king with his brother Joseph</a:t>
            </a:r>
          </a:p>
          <a:p>
            <a:r>
              <a:rPr lang="en-US" dirty="0">
                <a:solidFill>
                  <a:schemeClr val="bg1"/>
                </a:solidFill>
              </a:rPr>
              <a:t>Spain hated that, they </a:t>
            </a:r>
          </a:p>
          <a:p>
            <a:pPr>
              <a:buNone/>
            </a:pPr>
            <a:r>
              <a:rPr lang="en-US" dirty="0">
                <a:solidFill>
                  <a:schemeClr val="bg1"/>
                </a:solidFill>
              </a:rPr>
              <a:t>helped Napoleon attack </a:t>
            </a:r>
          </a:p>
          <a:p>
            <a:pPr>
              <a:buNone/>
            </a:pPr>
            <a:r>
              <a:rPr lang="en-US" dirty="0">
                <a:solidFill>
                  <a:schemeClr val="bg1"/>
                </a:solidFill>
              </a:rPr>
              <a:t>Portugal, but then they </a:t>
            </a:r>
          </a:p>
          <a:p>
            <a:pPr>
              <a:buNone/>
            </a:pPr>
            <a:r>
              <a:rPr lang="en-US" dirty="0">
                <a:solidFill>
                  <a:schemeClr val="bg1"/>
                </a:solidFill>
              </a:rPr>
              <a:t>turned against Napoleon</a:t>
            </a:r>
          </a:p>
          <a:p>
            <a:r>
              <a:rPr lang="en-US" dirty="0">
                <a:solidFill>
                  <a:schemeClr val="bg1"/>
                </a:solidFill>
              </a:rPr>
              <a:t>Used guerilla warfare tactics</a:t>
            </a:r>
          </a:p>
        </p:txBody>
      </p:sp>
      <p:pic>
        <p:nvPicPr>
          <p:cNvPr id="5" name="Content Placeholder 4" descr="800px-Goya-Guerra_(33).jpg"/>
          <p:cNvPicPr>
            <a:picLocks noGrp="1" noChangeAspect="1"/>
          </p:cNvPicPr>
          <p:nvPr>
            <p:ph sz="half" idx="2"/>
          </p:nvPr>
        </p:nvPicPr>
        <p:blipFill>
          <a:blip r:embed="rId2"/>
          <a:srcRect t="-27960" b="-27960"/>
          <a:stretch>
            <a:fillRect/>
          </a:stretch>
        </p:blipFill>
        <p:spPr>
          <a:xfrm>
            <a:off x="4405096" y="855778"/>
            <a:ext cx="5214229" cy="58434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Guerilla Warfare</a:t>
            </a:r>
          </a:p>
        </p:txBody>
      </p:sp>
      <p:sp>
        <p:nvSpPr>
          <p:cNvPr id="3" name="Content Placeholder 2"/>
          <p:cNvSpPr>
            <a:spLocks noGrp="1"/>
          </p:cNvSpPr>
          <p:nvPr>
            <p:ph sz="half" idx="1"/>
          </p:nvPr>
        </p:nvSpPr>
        <p:spPr/>
        <p:txBody>
          <a:bodyPr>
            <a:normAutofit fontScale="77500" lnSpcReduction="20000"/>
          </a:bodyPr>
          <a:lstStyle/>
          <a:p>
            <a:r>
              <a:rPr lang="en-US" dirty="0">
                <a:solidFill>
                  <a:srgbClr val="FFFFFF"/>
                </a:solidFill>
              </a:rPr>
              <a:t>Invented in Spain</a:t>
            </a:r>
          </a:p>
          <a:p>
            <a:r>
              <a:rPr lang="en-US" dirty="0">
                <a:solidFill>
                  <a:srgbClr val="FFFFFF"/>
                </a:solidFill>
              </a:rPr>
              <a:t>Means “Little War”</a:t>
            </a:r>
          </a:p>
          <a:p>
            <a:r>
              <a:rPr lang="en-US" dirty="0">
                <a:solidFill>
                  <a:srgbClr val="FFFFFF"/>
                </a:solidFill>
              </a:rPr>
              <a:t>Strategies: ambush, hide in civilian clothing, hide in villages</a:t>
            </a:r>
          </a:p>
          <a:p>
            <a:r>
              <a:rPr lang="en-US" dirty="0">
                <a:solidFill>
                  <a:srgbClr val="FFFFFF"/>
                </a:solidFill>
              </a:rPr>
              <a:t>Difficult to fight with traditional army tactics, don’t know if you are killing a soldier or an innocent person, soldiers get frustrated and paranoid, causes them to act in atrocious ways</a:t>
            </a:r>
          </a:p>
          <a:p>
            <a:r>
              <a:rPr lang="en-US" dirty="0">
                <a:solidFill>
                  <a:srgbClr val="FFFFFF"/>
                </a:solidFill>
              </a:rPr>
              <a:t>Used in Vietnam, Afghanistan, Israel, etc.</a:t>
            </a:r>
          </a:p>
        </p:txBody>
      </p:sp>
      <p:pic>
        <p:nvPicPr>
          <p:cNvPr id="11" name="Content Placeholder 10" descr="611-6.jpg"/>
          <p:cNvPicPr>
            <a:picLocks noGrp="1" noChangeAspect="1"/>
          </p:cNvPicPr>
          <p:nvPr>
            <p:ph sz="half" idx="2"/>
          </p:nvPr>
        </p:nvPicPr>
        <p:blipFill>
          <a:blip r:embed="rId2"/>
          <a:srcRect t="-4583" b="-4583"/>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s.jpeg"/>
          <p:cNvPicPr>
            <a:picLocks noGrp="1" noChangeAspect="1"/>
          </p:cNvPicPr>
          <p:nvPr>
            <p:ph sz="half" idx="1"/>
          </p:nvPr>
        </p:nvPicPr>
        <p:blipFill>
          <a:blip r:embed="rId2"/>
          <a:srcRect t="-28152" b="-28152"/>
          <a:stretch>
            <a:fillRect/>
          </a:stretch>
        </p:blipFill>
        <p:spPr>
          <a:xfrm>
            <a:off x="2746333" y="1868850"/>
            <a:ext cx="4038600" cy="4525963"/>
          </a:xfrm>
        </p:spPr>
      </p:pic>
      <p:pic>
        <p:nvPicPr>
          <p:cNvPr id="8" name="Content Placeholder 7" descr="images-2.jpeg"/>
          <p:cNvPicPr>
            <a:picLocks noGrp="1" noChangeAspect="1"/>
          </p:cNvPicPr>
          <p:nvPr>
            <p:ph sz="half" idx="2"/>
          </p:nvPr>
        </p:nvPicPr>
        <p:blipFill>
          <a:blip r:embed="rId3"/>
          <a:srcRect t="-17570" b="-17570"/>
          <a:stretch>
            <a:fillRect/>
          </a:stretch>
        </p:blipFill>
        <p:spPr>
          <a:xfrm>
            <a:off x="73032" y="2279332"/>
            <a:ext cx="3472374" cy="3891407"/>
          </a:xfrm>
        </p:spPr>
      </p:pic>
      <p:pic>
        <p:nvPicPr>
          <p:cNvPr id="5" name="Picture 4" descr="images-3.jpeg"/>
          <p:cNvPicPr>
            <a:picLocks noChangeAspect="1"/>
          </p:cNvPicPr>
          <p:nvPr/>
        </p:nvPicPr>
        <p:blipFill>
          <a:blip r:embed="rId4"/>
          <a:stretch>
            <a:fillRect/>
          </a:stretch>
        </p:blipFill>
        <p:spPr>
          <a:xfrm>
            <a:off x="0" y="0"/>
            <a:ext cx="3276600" cy="2476500"/>
          </a:xfrm>
          <a:prstGeom prst="rect">
            <a:avLst/>
          </a:prstGeom>
        </p:spPr>
      </p:pic>
      <p:pic>
        <p:nvPicPr>
          <p:cNvPr id="7" name="Picture 6" descr="images-1.jpeg"/>
          <p:cNvPicPr>
            <a:picLocks noChangeAspect="1"/>
          </p:cNvPicPr>
          <p:nvPr/>
        </p:nvPicPr>
        <p:blipFill>
          <a:blip r:embed="rId5"/>
          <a:stretch>
            <a:fillRect/>
          </a:stretch>
        </p:blipFill>
        <p:spPr>
          <a:xfrm>
            <a:off x="3276600" y="-25400"/>
            <a:ext cx="3251200" cy="2501900"/>
          </a:xfrm>
          <a:prstGeom prst="rect">
            <a:avLst/>
          </a:prstGeom>
        </p:spPr>
      </p:pic>
      <p:pic>
        <p:nvPicPr>
          <p:cNvPr id="9" name="Picture 8" descr="Unknown.jpeg"/>
          <p:cNvPicPr>
            <a:picLocks noChangeAspect="1"/>
          </p:cNvPicPr>
          <p:nvPr/>
        </p:nvPicPr>
        <p:blipFill>
          <a:blip r:embed="rId6"/>
          <a:stretch>
            <a:fillRect/>
          </a:stretch>
        </p:blipFill>
        <p:spPr>
          <a:xfrm>
            <a:off x="5892800" y="166688"/>
            <a:ext cx="3251200" cy="2501900"/>
          </a:xfrm>
          <a:prstGeom prst="rect">
            <a:avLst/>
          </a:prstGeom>
        </p:spPr>
      </p:pic>
      <p:pic>
        <p:nvPicPr>
          <p:cNvPr id="10" name="Picture 9" descr="Unknown-2.jpeg"/>
          <p:cNvPicPr>
            <a:picLocks noChangeAspect="1"/>
          </p:cNvPicPr>
          <p:nvPr/>
        </p:nvPicPr>
        <p:blipFill>
          <a:blip r:embed="rId7"/>
          <a:stretch>
            <a:fillRect/>
          </a:stretch>
        </p:blipFill>
        <p:spPr>
          <a:xfrm>
            <a:off x="5886801" y="4560037"/>
            <a:ext cx="3556000" cy="2286000"/>
          </a:xfrm>
          <a:prstGeom prst="rect">
            <a:avLst/>
          </a:prstGeom>
        </p:spPr>
      </p:pic>
      <p:pic>
        <p:nvPicPr>
          <p:cNvPr id="11" name="Picture 10" descr="Unknown-1.jpeg"/>
          <p:cNvPicPr>
            <a:picLocks noChangeAspect="1"/>
          </p:cNvPicPr>
          <p:nvPr/>
        </p:nvPicPr>
        <p:blipFill>
          <a:blip r:embed="rId8"/>
          <a:stretch>
            <a:fillRect/>
          </a:stretch>
        </p:blipFill>
        <p:spPr>
          <a:xfrm>
            <a:off x="6233037" y="2279332"/>
            <a:ext cx="3276600" cy="2476500"/>
          </a:xfrm>
          <a:prstGeom prst="rect">
            <a:avLst/>
          </a:prstGeom>
        </p:spPr>
      </p:pic>
      <p:sp>
        <p:nvSpPr>
          <p:cNvPr id="12" name="TextBox 11"/>
          <p:cNvSpPr txBox="1"/>
          <p:nvPr/>
        </p:nvSpPr>
        <p:spPr>
          <a:xfrm>
            <a:off x="2272424" y="5147137"/>
            <a:ext cx="4143832" cy="1754327"/>
          </a:xfrm>
          <a:prstGeom prst="rect">
            <a:avLst/>
          </a:prstGeom>
          <a:noFill/>
        </p:spPr>
        <p:txBody>
          <a:bodyPr wrap="square" rtlCol="0">
            <a:spAutoFit/>
          </a:bodyPr>
          <a:lstStyle/>
          <a:p>
            <a:r>
              <a:rPr lang="en-US" dirty="0"/>
              <a:t>GOYA’S DISASTERS OF WAR</a:t>
            </a:r>
          </a:p>
          <a:p>
            <a:r>
              <a:rPr lang="en-US" dirty="0"/>
              <a:t>-not published during his life</a:t>
            </a:r>
          </a:p>
          <a:p>
            <a:r>
              <a:rPr lang="en-US" dirty="0"/>
              <a:t>-protest to Napoleon’s occupation of Spain</a:t>
            </a:r>
          </a:p>
          <a:p>
            <a:r>
              <a:rPr lang="en-US" dirty="0"/>
              <a:t>-starts off with France’s atrocities, but then develops into the Spanish guerrilla's atrocities as well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Big Mistake Napoleon Makes</a:t>
            </a:r>
          </a:p>
        </p:txBody>
      </p:sp>
      <p:sp>
        <p:nvSpPr>
          <p:cNvPr id="3" name="Content Placeholder 2"/>
          <p:cNvSpPr>
            <a:spLocks noGrp="1"/>
          </p:cNvSpPr>
          <p:nvPr>
            <p:ph sz="half" idx="1"/>
          </p:nvPr>
        </p:nvSpPr>
        <p:spPr/>
        <p:txBody>
          <a:bodyPr>
            <a:normAutofit fontScale="85000" lnSpcReduction="10000"/>
          </a:bodyPr>
          <a:lstStyle/>
          <a:p>
            <a:r>
              <a:rPr lang="en-US" dirty="0"/>
              <a:t>War with Spain devastates Napoleon’s Army</a:t>
            </a:r>
          </a:p>
          <a:p>
            <a:r>
              <a:rPr lang="en-US" dirty="0"/>
              <a:t>Forced to leave many troops there to maintain peace.</a:t>
            </a:r>
          </a:p>
          <a:p>
            <a:r>
              <a:rPr lang="en-US" dirty="0"/>
              <a:t>Ashamed by situation in Spain and mad at Tsar Alexander for breaking their treaty by ignoring the continental system, Napoleon turns to Russia to try to get total control of Europe…</a:t>
            </a:r>
          </a:p>
        </p:txBody>
      </p:sp>
      <p:pic>
        <p:nvPicPr>
          <p:cNvPr id="5" name="Content Placeholder 4" descr="1343-1.jpg"/>
          <p:cNvPicPr>
            <a:picLocks noGrp="1" noChangeAspect="1"/>
          </p:cNvPicPr>
          <p:nvPr>
            <p:ph sz="half" idx="2"/>
          </p:nvPr>
        </p:nvPicPr>
        <p:blipFill>
          <a:blip r:embed="rId2"/>
          <a:srcRect l="-16180" r="-16180"/>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2DCDB"/>
                </a:solidFill>
              </a:rPr>
              <a:t>Nationalism in the 20</a:t>
            </a:r>
            <a:r>
              <a:rPr lang="en-US" baseline="30000" dirty="0">
                <a:solidFill>
                  <a:srgbClr val="F2DCDB"/>
                </a:solidFill>
              </a:rPr>
              <a:t>th</a:t>
            </a:r>
            <a:r>
              <a:rPr lang="en-US" dirty="0">
                <a:solidFill>
                  <a:srgbClr val="F2DCDB"/>
                </a:solidFill>
              </a:rPr>
              <a:t> Century: </a:t>
            </a:r>
            <a:br>
              <a:rPr lang="en-US" dirty="0">
                <a:solidFill>
                  <a:srgbClr val="F2DCDB"/>
                </a:solidFill>
              </a:rPr>
            </a:br>
            <a:r>
              <a:rPr lang="en-US" dirty="0">
                <a:solidFill>
                  <a:srgbClr val="F2DCDB"/>
                </a:solidFill>
              </a:rPr>
              <a:t>World War One and The Armenians</a:t>
            </a:r>
          </a:p>
        </p:txBody>
      </p:sp>
      <p:sp>
        <p:nvSpPr>
          <p:cNvPr id="3" name="Content Placeholder 2"/>
          <p:cNvSpPr>
            <a:spLocks noGrp="1"/>
          </p:cNvSpPr>
          <p:nvPr>
            <p:ph idx="1"/>
          </p:nvPr>
        </p:nvSpPr>
        <p:spPr/>
        <p:txBody>
          <a:bodyPr>
            <a:normAutofit fontScale="92500" lnSpcReduction="20000"/>
          </a:bodyPr>
          <a:lstStyle/>
          <a:p>
            <a:r>
              <a:rPr lang="en-US" dirty="0">
                <a:solidFill>
                  <a:schemeClr val="accent2">
                    <a:lumMod val="20000"/>
                    <a:lumOff val="80000"/>
                  </a:schemeClr>
                </a:solidFill>
              </a:rPr>
              <a:t>War broke out in August 1914 mostly due to Germany, Britain, France and Russia desire for more colonies and power for their countries</a:t>
            </a:r>
          </a:p>
          <a:p>
            <a:r>
              <a:rPr lang="en-US" dirty="0">
                <a:solidFill>
                  <a:schemeClr val="accent2">
                    <a:lumMod val="20000"/>
                    <a:lumOff val="80000"/>
                  </a:schemeClr>
                </a:solidFill>
              </a:rPr>
              <a:t>Armenian genocide </a:t>
            </a:r>
          </a:p>
          <a:p>
            <a:pPr>
              <a:buNone/>
            </a:pPr>
            <a:r>
              <a:rPr lang="en-US" dirty="0">
                <a:solidFill>
                  <a:schemeClr val="accent2">
                    <a:lumMod val="20000"/>
                    <a:lumOff val="80000"/>
                  </a:schemeClr>
                </a:solidFill>
              </a:rPr>
              <a:t>1915: Ottoman Empire </a:t>
            </a:r>
          </a:p>
          <a:p>
            <a:pPr>
              <a:buNone/>
            </a:pPr>
            <a:r>
              <a:rPr lang="en-US" dirty="0">
                <a:solidFill>
                  <a:schemeClr val="accent2">
                    <a:lumMod val="20000"/>
                    <a:lumOff val="80000"/>
                  </a:schemeClr>
                </a:solidFill>
              </a:rPr>
              <a:t>(present day Turkey) </a:t>
            </a:r>
          </a:p>
          <a:p>
            <a:pPr>
              <a:buNone/>
            </a:pPr>
            <a:r>
              <a:rPr lang="en-US" dirty="0">
                <a:solidFill>
                  <a:schemeClr val="accent2">
                    <a:lumMod val="20000"/>
                    <a:lumOff val="80000"/>
                  </a:schemeClr>
                </a:solidFill>
              </a:rPr>
              <a:t>rounded up and </a:t>
            </a:r>
          </a:p>
          <a:p>
            <a:pPr>
              <a:buNone/>
            </a:pPr>
            <a:r>
              <a:rPr lang="en-US" dirty="0">
                <a:solidFill>
                  <a:schemeClr val="accent2">
                    <a:lumMod val="20000"/>
                    <a:lumOff val="80000"/>
                  </a:schemeClr>
                </a:solidFill>
              </a:rPr>
              <a:t>assassinated 1.5 million </a:t>
            </a:r>
          </a:p>
          <a:p>
            <a:pPr>
              <a:buNone/>
            </a:pPr>
            <a:r>
              <a:rPr lang="en-US" dirty="0">
                <a:solidFill>
                  <a:schemeClr val="accent2">
                    <a:lumMod val="20000"/>
                    <a:lumOff val="80000"/>
                  </a:schemeClr>
                </a:solidFill>
              </a:rPr>
              <a:t>Armenians (ethnic group  in </a:t>
            </a:r>
          </a:p>
          <a:p>
            <a:pPr>
              <a:buNone/>
            </a:pPr>
            <a:r>
              <a:rPr lang="en-US" dirty="0">
                <a:solidFill>
                  <a:schemeClr val="accent2">
                    <a:lumMod val="20000"/>
                    <a:lumOff val="80000"/>
                  </a:schemeClr>
                </a:solidFill>
              </a:rPr>
              <a:t>Turkey)</a:t>
            </a:r>
          </a:p>
          <a:p>
            <a:pPr>
              <a:buNone/>
            </a:pPr>
            <a:endParaRPr lang="en-US" dirty="0"/>
          </a:p>
        </p:txBody>
      </p:sp>
      <p:pic>
        <p:nvPicPr>
          <p:cNvPr id="4" name="Picture 3" descr="user5478_pic152_1251532082.jpg"/>
          <p:cNvPicPr>
            <a:picLocks noChangeAspect="1"/>
          </p:cNvPicPr>
          <p:nvPr/>
        </p:nvPicPr>
        <p:blipFill>
          <a:blip r:embed="rId2"/>
          <a:stretch>
            <a:fillRect/>
          </a:stretch>
        </p:blipFill>
        <p:spPr>
          <a:xfrm>
            <a:off x="4515772" y="2919470"/>
            <a:ext cx="4628227" cy="39385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3158</TotalTime>
  <Words>713</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 Normal</vt:lpstr>
      <vt:lpstr>Office Theme</vt:lpstr>
      <vt:lpstr>Nationalism </vt:lpstr>
      <vt:lpstr>Nationalism </vt:lpstr>
      <vt:lpstr>Inspired by the French Revolution</vt:lpstr>
      <vt:lpstr>Napoleon used Nationalism  </vt:lpstr>
      <vt:lpstr>Spain </vt:lpstr>
      <vt:lpstr>Guerilla Warfare</vt:lpstr>
      <vt:lpstr>PowerPoint Presentation</vt:lpstr>
      <vt:lpstr>First Big Mistake Napoleon Makes</vt:lpstr>
      <vt:lpstr>Nationalism in the 20th Century:  World War One and The Armenians</vt:lpstr>
      <vt:lpstr>World War Two and The Jews “Who now remembers the Armenians?”- Adolf Hitler</vt:lpstr>
      <vt:lpstr>Japan</vt:lpstr>
      <vt:lpstr>Yugoslavia </vt:lpstr>
      <vt:lpstr>American War on Terror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dc:title>
  <dc:creator>Erica Foote</dc:creator>
  <cp:lastModifiedBy>Fitton, Erica</cp:lastModifiedBy>
  <cp:revision>16</cp:revision>
  <dcterms:created xsi:type="dcterms:W3CDTF">2015-05-10T04:39:16Z</dcterms:created>
  <dcterms:modified xsi:type="dcterms:W3CDTF">2022-04-07T16:15:29Z</dcterms:modified>
</cp:coreProperties>
</file>