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2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6" r:id="rId9"/>
    <p:sldId id="261" r:id="rId10"/>
    <p:sldId id="262" r:id="rId11"/>
    <p:sldId id="263" r:id="rId12"/>
    <p:sldId id="264" r:id="rId13"/>
    <p:sldId id="267" r:id="rId14"/>
    <p:sldId id="26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F75F-0D84-3C4E-981B-9C61047D76D8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F75F-0D84-3C4E-981B-9C61047D76D8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D7F5-CD47-034B-B13B-F997C56488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F75F-0D84-3C4E-981B-9C61047D76D8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D7F5-CD47-034B-B13B-F997C56488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8B57F75F-0D84-3C4E-981B-9C61047D76D8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D7F5-CD47-034B-B13B-F997C56488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F75F-0D84-3C4E-981B-9C61047D76D8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D7F5-CD47-034B-B13B-F997C56488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F75F-0D84-3C4E-981B-9C61047D76D8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F75F-0D84-3C4E-981B-9C61047D76D8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D7F5-CD47-034B-B13B-F997C56488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F75F-0D84-3C4E-981B-9C61047D76D8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D7F5-CD47-034B-B13B-F997C56488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F75F-0D84-3C4E-981B-9C61047D76D8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D7F5-CD47-034B-B13B-F997C564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F75F-0D84-3C4E-981B-9C61047D76D8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D7F5-CD47-034B-B13B-F997C56488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F75F-0D84-3C4E-981B-9C61047D76D8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D7F5-CD47-034B-B13B-F997C564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F75F-0D84-3C4E-981B-9C61047D76D8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7F75F-0D84-3C4E-981B-9C61047D76D8}" type="datetimeFigureOut">
              <a:rPr lang="en-US" smtClean="0"/>
              <a:pPr/>
              <a:t>5/3/10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D7F5-CD47-034B-B13B-F997C564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5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Canadian Identity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One, Two or Many Nations???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then come to a head: The Oka Confrontation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5" y="1623291"/>
            <a:ext cx="8229600" cy="558107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Where: </a:t>
            </a:r>
            <a:r>
              <a:rPr lang="en-US" sz="2800" dirty="0" smtClean="0"/>
              <a:t>Quebec (Town of Oka)</a:t>
            </a:r>
          </a:p>
          <a:p>
            <a:r>
              <a:rPr lang="en-US" sz="2800" b="1" dirty="0" smtClean="0"/>
              <a:t>When: </a:t>
            </a:r>
            <a:r>
              <a:rPr lang="en-US" sz="2800" dirty="0" smtClean="0"/>
              <a:t>July –September 1990</a:t>
            </a:r>
          </a:p>
          <a:p>
            <a:r>
              <a:rPr lang="en-US" sz="2800" b="1" dirty="0" smtClean="0"/>
              <a:t>Who: </a:t>
            </a:r>
            <a:r>
              <a:rPr lang="en-US" sz="2800" dirty="0" smtClean="0"/>
              <a:t>Mohawks vs. Police + Oka Town</a:t>
            </a:r>
          </a:p>
          <a:p>
            <a:r>
              <a:rPr lang="en-US" sz="2800" b="1" dirty="0" smtClean="0"/>
              <a:t>What: </a:t>
            </a:r>
            <a:r>
              <a:rPr lang="en-US" sz="2800" dirty="0" smtClean="0"/>
              <a:t>Oka wants to build a golf course on sacred land. Mohawks block construction. Police come. 1 is shot. Army called in. Federal government buys land and gives to Mohawks</a:t>
            </a:r>
          </a:p>
          <a:p>
            <a:r>
              <a:rPr lang="en-US" sz="2800" b="1" dirty="0" smtClean="0"/>
              <a:t>Significance: </a:t>
            </a:r>
            <a:r>
              <a:rPr lang="en-US" sz="2800" dirty="0" smtClean="0"/>
              <a:t>Aboriginals are prepared to fight for their rights!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a crisi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1" y="170872"/>
            <a:ext cx="3657023" cy="3487716"/>
          </a:xfrm>
          <a:prstGeom prst="rect">
            <a:avLst/>
          </a:prstGeom>
        </p:spPr>
      </p:pic>
      <p:pic>
        <p:nvPicPr>
          <p:cNvPr id="5" name="Picture 4" descr="oka-confrontation-4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4" y="2946400"/>
            <a:ext cx="5080000" cy="3911600"/>
          </a:xfrm>
          <a:prstGeom prst="rect">
            <a:avLst/>
          </a:prstGeom>
        </p:spPr>
      </p:pic>
      <p:pic>
        <p:nvPicPr>
          <p:cNvPr id="6" name="Picture 5" descr="74b900634ec89786f95edbd372e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947" y="3829050"/>
            <a:ext cx="1847850" cy="2733675"/>
          </a:xfrm>
          <a:prstGeom prst="rect">
            <a:avLst/>
          </a:prstGeom>
        </p:spPr>
      </p:pic>
      <p:pic>
        <p:nvPicPr>
          <p:cNvPr id="7" name="Picture 6" descr="270-years-tv-big__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23" y="309058"/>
            <a:ext cx="4073493" cy="229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Once again, relations begin to improve: Land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1993 </a:t>
            </a:r>
            <a:r>
              <a:rPr lang="en-US" dirty="0" err="1" smtClean="0"/>
              <a:t>Nisga</a:t>
            </a:r>
            <a:r>
              <a:rPr lang="en-US" dirty="0" smtClean="0"/>
              <a:t> in BC</a:t>
            </a:r>
          </a:p>
          <a:p>
            <a:r>
              <a:rPr lang="en-US" dirty="0" err="1" smtClean="0"/>
              <a:t>Delagamuluklew</a:t>
            </a:r>
            <a:r>
              <a:rPr lang="en-US" dirty="0" smtClean="0"/>
              <a:t> Case (they owned the land before 1763 Proclamation)</a:t>
            </a:r>
          </a:p>
          <a:p>
            <a:pPr>
              <a:buNone/>
            </a:pPr>
            <a:r>
              <a:rPr lang="en-US" dirty="0" smtClean="0"/>
              <a:t>		-If you can prove that you get title</a:t>
            </a:r>
          </a:p>
          <a:p>
            <a:r>
              <a:rPr lang="en-US" dirty="0" smtClean="0"/>
              <a:t>1996 get land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Create own municipal </a:t>
            </a:r>
            <a:r>
              <a:rPr lang="en-US" dirty="0" err="1" smtClean="0">
                <a:sym typeface="Wingdings"/>
              </a:rPr>
              <a:t>gov’t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Federal government give 190 million over 15 years</a:t>
            </a:r>
          </a:p>
          <a:p>
            <a:pPr lvl="1"/>
            <a:r>
              <a:rPr lang="en-US" dirty="0" smtClean="0">
                <a:sym typeface="Wingdings"/>
              </a:rPr>
              <a:t>Own police</a:t>
            </a:r>
          </a:p>
          <a:p>
            <a:pPr lvl="1"/>
            <a:r>
              <a:rPr lang="en-US" dirty="0" smtClean="0">
                <a:sym typeface="Wingdings"/>
              </a:rPr>
              <a:t>No longer tax exempt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Claims in Canada</a:t>
            </a:r>
            <a:endParaRPr lang="en-US" dirty="0"/>
          </a:p>
        </p:txBody>
      </p:sp>
      <p:pic>
        <p:nvPicPr>
          <p:cNvPr id="4" name="Content Placeholder 3" descr="map.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087" r="-13087"/>
          <a:stretch>
            <a:fillRect/>
          </a:stretch>
        </p:blipFill>
        <p:spPr>
          <a:xfrm>
            <a:off x="-383130" y="1757218"/>
            <a:ext cx="9970475" cy="4800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Nunavut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1.6 million KM = largest treaty ever negotiated in Canadian history</a:t>
            </a:r>
          </a:p>
          <a:p>
            <a:r>
              <a:rPr lang="en-US" dirty="0" smtClean="0"/>
              <a:t>New territory</a:t>
            </a:r>
          </a:p>
          <a:p>
            <a:r>
              <a:rPr lang="en-US" dirty="0" smtClean="0"/>
              <a:t>Inuit in political control</a:t>
            </a:r>
          </a:p>
          <a:p>
            <a:r>
              <a:rPr lang="en-US" dirty="0" smtClean="0"/>
              <a:t>Traditional consensus government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Nunavut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Iqaluit</a:t>
            </a:r>
            <a:endParaRPr lang="en-US" dirty="0"/>
          </a:p>
        </p:txBody>
      </p:sp>
      <p:pic>
        <p:nvPicPr>
          <p:cNvPr id="28" name="Content Placeholder 27" descr="iqaluit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455" b="-13455"/>
          <a:stretch>
            <a:fillRect/>
          </a:stretch>
        </p:blipFill>
        <p:spPr/>
      </p:pic>
      <p:sp>
        <p:nvSpPr>
          <p:cNvPr id="26" name="Text Placeholder 2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Nunavut Legislature</a:t>
            </a:r>
            <a:endParaRPr lang="en-US" dirty="0"/>
          </a:p>
        </p:txBody>
      </p:sp>
      <p:pic>
        <p:nvPicPr>
          <p:cNvPr id="29" name="Content Placeholder 28" descr="nunavut_pic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18202" b="-182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6387"/>
            <a:ext cx="8229600" cy="1143000"/>
          </a:xfrm>
        </p:spPr>
        <p:txBody>
          <a:bodyPr/>
          <a:lstStyle/>
          <a:p>
            <a:r>
              <a:rPr lang="en-US" dirty="0" smtClean="0"/>
              <a:t>Multiculturalism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6573"/>
            <a:ext cx="8229600" cy="54738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1918-1960 Restrictive Immigrations Policy</a:t>
            </a:r>
          </a:p>
          <a:p>
            <a:pPr>
              <a:buNone/>
            </a:pPr>
            <a:r>
              <a:rPr lang="en-US" dirty="0" smtClean="0"/>
              <a:t>	-1930</a:t>
            </a:r>
            <a:r>
              <a:rPr lang="en-US" dirty="0" smtClean="0">
                <a:sym typeface="Wingdings"/>
              </a:rPr>
              <a:t>Closed (Remember none is too many?)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-Preference given to Europeans (particularly North)</a:t>
            </a:r>
          </a:p>
          <a:p>
            <a:r>
              <a:rPr lang="en-US" dirty="0" smtClean="0"/>
              <a:t>1960s Open Immigration </a:t>
            </a:r>
          </a:p>
          <a:p>
            <a:r>
              <a:rPr lang="en-US" dirty="0" smtClean="0"/>
              <a:t>1962 Remove restrictions on Asians and Africans</a:t>
            </a:r>
          </a:p>
          <a:p>
            <a:r>
              <a:rPr lang="en-US" dirty="0" smtClean="0"/>
              <a:t>1967 </a:t>
            </a:r>
            <a:r>
              <a:rPr lang="en-US" dirty="0" err="1" smtClean="0"/>
              <a:t>Colour</a:t>
            </a:r>
            <a:r>
              <a:rPr lang="en-US" dirty="0" smtClean="0"/>
              <a:t> Blind, use point system</a:t>
            </a:r>
          </a:p>
          <a:p>
            <a:r>
              <a:rPr lang="en-US" dirty="0" smtClean="0"/>
              <a:t>1971 Official policy of multiculturalism. Immigrants have enhanced and enriched Canadian culture (plus they have good food!)</a:t>
            </a:r>
          </a:p>
          <a:p>
            <a:r>
              <a:rPr lang="en-US" dirty="0" smtClean="0"/>
              <a:t>1976 allow immigration of family members if relatives already here</a:t>
            </a:r>
          </a:p>
          <a:p>
            <a:r>
              <a:rPr lang="en-US" dirty="0" smtClean="0"/>
              <a:t>1960s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now: Allow refugees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9564" y="-210273"/>
            <a:ext cx="8229600" cy="1143000"/>
          </a:xfrm>
        </p:spPr>
        <p:txBody>
          <a:bodyPr/>
          <a:lstStyle/>
          <a:p>
            <a:r>
              <a:rPr lang="en-US" dirty="0" smtClean="0"/>
              <a:t>Thoughts on Multiculturalism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61288"/>
            <a:ext cx="8321964" cy="54656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“</a:t>
            </a:r>
            <a:r>
              <a:rPr lang="en-US" sz="4000" dirty="0" smtClean="0">
                <a:solidFill>
                  <a:schemeClr val="tx1"/>
                </a:solidFill>
              </a:rPr>
              <a:t>Multiculturalism is the key to Canadian Unity” </a:t>
            </a:r>
            <a:r>
              <a:rPr lang="en-US" sz="4000" dirty="0" err="1" smtClean="0">
                <a:solidFill>
                  <a:schemeClr val="tx1"/>
                </a:solidFill>
              </a:rPr>
              <a:t>Hedy</a:t>
            </a:r>
            <a:r>
              <a:rPr lang="en-US" sz="4000" dirty="0" smtClean="0">
                <a:solidFill>
                  <a:schemeClr val="tx1"/>
                </a:solidFill>
              </a:rPr>
              <a:t> Fry Immigrant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“Anyone critical of multicultural policy is immediately branded a racist, a sellout or a traitor” Neil </a:t>
            </a:r>
            <a:r>
              <a:rPr lang="en-US" sz="4000" dirty="0" err="1" smtClean="0">
                <a:solidFill>
                  <a:schemeClr val="tx1"/>
                </a:solidFill>
              </a:rPr>
              <a:t>Bissoondath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Immigrants come here to become Canadians; to be productive and contributing members of their chose society […] I did not come here to be labeled as an ethnic or […] to be coddled with preferential treatment” </a:t>
            </a:r>
            <a:r>
              <a:rPr lang="en-US" sz="4000" dirty="0" err="1" smtClean="0">
                <a:solidFill>
                  <a:schemeClr val="tx1"/>
                </a:solidFill>
              </a:rPr>
              <a:t>Rais</a:t>
            </a:r>
            <a:r>
              <a:rPr lang="en-US" sz="4000" dirty="0" smtClean="0">
                <a:solidFill>
                  <a:schemeClr val="tx1"/>
                </a:solidFill>
              </a:rPr>
              <a:t> Khan, Professor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“It is precisely the policy of multiculturalism that has brought ethnic minorities out of the so-called ghettos” Myrna </a:t>
            </a:r>
            <a:r>
              <a:rPr lang="en-US" sz="4000" dirty="0" err="1" smtClean="0">
                <a:solidFill>
                  <a:schemeClr val="tx1"/>
                </a:solidFill>
              </a:rPr>
              <a:t>Kostash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Problems???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Christmas Carols and holidays in schools</a:t>
            </a:r>
          </a:p>
          <a:p>
            <a:r>
              <a:rPr lang="en-US" dirty="0" smtClean="0"/>
              <a:t>Created disunity or unity?</a:t>
            </a:r>
          </a:p>
          <a:p>
            <a:pPr>
              <a:buNone/>
            </a:pPr>
            <a:r>
              <a:rPr lang="en-US" dirty="0" smtClean="0"/>
              <a:t>	-ethnic enclaves (China </a:t>
            </a:r>
          </a:p>
          <a:p>
            <a:pPr>
              <a:buNone/>
            </a:pPr>
            <a:r>
              <a:rPr lang="en-US" dirty="0" smtClean="0"/>
              <a:t>Town, Little Italy, good? Bad?)</a:t>
            </a:r>
          </a:p>
          <a:p>
            <a:r>
              <a:rPr lang="en-US" dirty="0" smtClean="0"/>
              <a:t>What do you think?</a:t>
            </a:r>
          </a:p>
          <a:p>
            <a:endParaRPr lang="en-US" dirty="0"/>
          </a:p>
        </p:txBody>
      </p:sp>
      <p:pic>
        <p:nvPicPr>
          <p:cNvPr id="7" name="Picture 6" descr="bmm0214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402" y="2470726"/>
            <a:ext cx="3059962" cy="4094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20" y="473219"/>
            <a:ext cx="7620000" cy="533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uss_grinchp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3" y="646546"/>
            <a:ext cx="3602181" cy="4943618"/>
          </a:xfrm>
          <a:prstGeom prst="rect">
            <a:avLst/>
          </a:prstGeom>
        </p:spPr>
      </p:pic>
      <p:pic>
        <p:nvPicPr>
          <p:cNvPr id="3" name="Picture 2" descr="1toomulticulturalgreetingcard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273" y="1370014"/>
            <a:ext cx="4672074" cy="334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Aboriginals 1960s to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Treated Poorly in our history</a:t>
            </a:r>
          </a:p>
          <a:p>
            <a:r>
              <a:rPr lang="en-US" dirty="0" smtClean="0"/>
              <a:t> Residential School –taken away and abused</a:t>
            </a:r>
          </a:p>
          <a:p>
            <a:r>
              <a:rPr lang="en-US" dirty="0" smtClean="0"/>
              <a:t>Even after schools closed, conditions on reserves terrible: poverty, poor health, inadequate housing and education</a:t>
            </a:r>
          </a:p>
          <a:p>
            <a:r>
              <a:rPr lang="en-US" dirty="0" smtClean="0"/>
              <a:t>1968 National Indian Brotherhood formed to lobby </a:t>
            </a:r>
            <a:r>
              <a:rPr lang="en-US" dirty="0" err="1" smtClean="0"/>
              <a:t>gov’t</a:t>
            </a:r>
            <a:endParaRPr lang="en-US" dirty="0" smtClean="0"/>
          </a:p>
          <a:p>
            <a:r>
              <a:rPr lang="en-US" dirty="0" smtClean="0"/>
              <a:t>White Paper 1969 Aboriginals should be treated like anyone else, no special </a:t>
            </a:r>
            <a:r>
              <a:rPr lang="en-US" dirty="0" err="1" smtClean="0"/>
              <a:t>treatment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assimilate </a:t>
            </a:r>
            <a:r>
              <a:rPr lang="en-US" dirty="0" smtClean="0">
                <a:sym typeface="Wingdings"/>
              </a:rPr>
              <a:t>to end problems</a:t>
            </a:r>
          </a:p>
          <a:p>
            <a:r>
              <a:rPr lang="en-US" dirty="0" smtClean="0">
                <a:sym typeface="Wingdings"/>
              </a:rPr>
              <a:t>Red Paper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Demand control over own affairs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0" y="714495"/>
            <a:ext cx="7915864" cy="5512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start to get a little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1960 given the right to vote</a:t>
            </a:r>
          </a:p>
          <a:p>
            <a:r>
              <a:rPr lang="en-US" dirty="0" smtClean="0"/>
              <a:t>1960s open band schools, few high schools so have to board with families in city to go to </a:t>
            </a:r>
            <a:r>
              <a:rPr lang="en-US" dirty="0" err="1" smtClean="0"/>
              <a:t>highschool</a:t>
            </a:r>
            <a:r>
              <a:rPr lang="en-US" dirty="0" smtClean="0"/>
              <a:t>, many lonely and drop out</a:t>
            </a:r>
          </a:p>
          <a:p>
            <a:r>
              <a:rPr lang="en-US" dirty="0" smtClean="0"/>
              <a:t>1970s Berger Commission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Hear concerns over mega projects on their land</a:t>
            </a:r>
            <a:endParaRPr lang="en-US" dirty="0" smtClean="0"/>
          </a:p>
          <a:p>
            <a:r>
              <a:rPr lang="en-US" dirty="0" smtClean="0"/>
              <a:t>1980s given right to self government on reserves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234</TotalTime>
  <Words>535</Words>
  <Application>Microsoft Macintosh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Focus</vt:lpstr>
      <vt:lpstr>The Canadian Identity </vt:lpstr>
      <vt:lpstr>Multiculturalism </vt:lpstr>
      <vt:lpstr>Thoughts on Multiculturalism</vt:lpstr>
      <vt:lpstr>Problems???</vt:lpstr>
      <vt:lpstr>Slide 5</vt:lpstr>
      <vt:lpstr>Slide 6</vt:lpstr>
      <vt:lpstr>Aboriginals 1960s to Present</vt:lpstr>
      <vt:lpstr>Slide 8</vt:lpstr>
      <vt:lpstr>Things start to get a little better</vt:lpstr>
      <vt:lpstr>And then come to a head: The Oka Confrontation</vt:lpstr>
      <vt:lpstr>Slide 11</vt:lpstr>
      <vt:lpstr>Once again, relations begin to improve: Land Claims</vt:lpstr>
      <vt:lpstr>Land Claims in Canada</vt:lpstr>
      <vt:lpstr>Nunavut</vt:lpstr>
      <vt:lpstr>Nunavut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Canadian Identity </dc:title>
  <dc:creator>Erica Foote</dc:creator>
  <cp:lastModifiedBy>Erica Foote</cp:lastModifiedBy>
  <cp:revision>9</cp:revision>
  <dcterms:created xsi:type="dcterms:W3CDTF">2010-05-04T03:52:32Z</dcterms:created>
  <dcterms:modified xsi:type="dcterms:W3CDTF">2010-05-04T04:24:42Z</dcterms:modified>
</cp:coreProperties>
</file>