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docProps/core.xml" ContentType="application/vnd.openxmlformats-package.core-properties+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Default Extension="gif" ContentType="image/gif"/>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7"/>
  </p:notesMasterIdLst>
  <p:sldIdLst>
    <p:sldId id="256" r:id="rId2"/>
    <p:sldId id="257" r:id="rId3"/>
    <p:sldId id="258" r:id="rId4"/>
    <p:sldId id="266" r:id="rId5"/>
    <p:sldId id="259" r:id="rId6"/>
    <p:sldId id="263" r:id="rId7"/>
    <p:sldId id="260" r:id="rId8"/>
    <p:sldId id="264" r:id="rId9"/>
    <p:sldId id="261" r:id="rId10"/>
    <p:sldId id="270" r:id="rId11"/>
    <p:sldId id="265" r:id="rId12"/>
    <p:sldId id="267" r:id="rId13"/>
    <p:sldId id="268" r:id="rId14"/>
    <p:sldId id="269" r:id="rId15"/>
    <p:sldId id="26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400080"/>
    <a:srgbClr val="FF0000"/>
    <a:srgbClr val="66FFFF"/>
    <a:srgbClr val="FFCC66"/>
    <a:srgbClr val="000000"/>
    <a:srgbClr val="008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390" autoAdjust="0"/>
    <p:restoredTop sz="94660"/>
  </p:normalViewPr>
  <p:slideViewPr>
    <p:cSldViewPr snapToGrid="0" snapToObjects="1">
      <p:cViewPr>
        <p:scale>
          <a:sx n="50" d="100"/>
          <a:sy n="50" d="100"/>
        </p:scale>
        <p:origin x="-1888" y="-2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viewProps" Target="viewProps.xml"/><Relationship Id="rId4" Type="http://schemas.openxmlformats.org/officeDocument/2006/relationships/slide" Target="slides/slide3.xml"/><Relationship Id="rId21" Type="http://schemas.openxmlformats.org/officeDocument/2006/relationships/theme" Target="theme/theme1.xml"/><Relationship Id="rId22"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notesMaster" Target="notesMasters/notesMaster1.xml"/><Relationship Id="rId19"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9F029-5848-D24F-A4C8-3003B0E7D1B2}" type="datetimeFigureOut">
              <a:rPr lang="en-US" smtClean="0"/>
              <a:pPr/>
              <a:t>4/29/10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ECF09-E61D-4542-BA8E-AF8DEF6A0D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8ECF09-E61D-4542-BA8E-AF8DEF6A0D49}"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40EA8BEB-3CFA-BC4D-8AFC-309E46E90294}" type="datetimeFigureOut">
              <a:rPr lang="en-US" smtClean="0"/>
              <a:pPr/>
              <a:t>4/29/10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7F531-92F3-FA45-AE9E-9225BF3F95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0EA8BEB-3CFA-BC4D-8AFC-309E46E90294}" type="datetimeFigureOut">
              <a:rPr lang="en-US" smtClean="0"/>
              <a:pPr/>
              <a:t>4/29/10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7F531-92F3-FA45-AE9E-9225BF3F95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0EA8BEB-3CFA-BC4D-8AFC-309E46E90294}" type="datetimeFigureOut">
              <a:rPr lang="en-US" smtClean="0"/>
              <a:pPr/>
              <a:t>4/29/10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7F531-92F3-FA45-AE9E-9225BF3F95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0EA8BEB-3CFA-BC4D-8AFC-309E46E90294}" type="datetimeFigureOut">
              <a:rPr lang="en-US" smtClean="0"/>
              <a:pPr/>
              <a:t>4/29/10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7F531-92F3-FA45-AE9E-9225BF3F95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40EA8BEB-3CFA-BC4D-8AFC-309E46E90294}" type="datetimeFigureOut">
              <a:rPr lang="en-US" smtClean="0"/>
              <a:pPr/>
              <a:t>4/29/10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7F531-92F3-FA45-AE9E-9225BF3F95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40EA8BEB-3CFA-BC4D-8AFC-309E46E90294}" type="datetimeFigureOut">
              <a:rPr lang="en-US" smtClean="0"/>
              <a:pPr/>
              <a:t>4/29/10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7F531-92F3-FA45-AE9E-9225BF3F95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40EA8BEB-3CFA-BC4D-8AFC-309E46E90294}" type="datetimeFigureOut">
              <a:rPr lang="en-US" smtClean="0"/>
              <a:pPr/>
              <a:t>4/29/10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C7F531-92F3-FA45-AE9E-9225BF3F95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40EA8BEB-3CFA-BC4D-8AFC-309E46E90294}" type="datetimeFigureOut">
              <a:rPr lang="en-US" smtClean="0"/>
              <a:pPr/>
              <a:t>4/29/10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C7F531-92F3-FA45-AE9E-9225BF3F95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A8BEB-3CFA-BC4D-8AFC-309E46E90294}" type="datetimeFigureOut">
              <a:rPr lang="en-US" smtClean="0"/>
              <a:pPr/>
              <a:t>4/29/10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C7F531-92F3-FA45-AE9E-9225BF3F95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0EA8BEB-3CFA-BC4D-8AFC-309E46E90294}" type="datetimeFigureOut">
              <a:rPr lang="en-US" smtClean="0"/>
              <a:pPr/>
              <a:t>4/29/10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7F531-92F3-FA45-AE9E-9225BF3F95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0EA8BEB-3CFA-BC4D-8AFC-309E46E90294}" type="datetimeFigureOut">
              <a:rPr lang="en-US" smtClean="0"/>
              <a:pPr/>
              <a:t>4/29/10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7F531-92F3-FA45-AE9E-9225BF3F95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A8BEB-3CFA-BC4D-8AFC-309E46E90294}" type="datetimeFigureOut">
              <a:rPr lang="en-US" smtClean="0"/>
              <a:pPr/>
              <a:t>4/29/10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7F531-92F3-FA45-AE9E-9225BF3F95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jpe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3"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openxmlformats.org/officeDocument/2006/relationships/image" Target="../media/image9.jpeg"/><Relationship Id="rId4" Type="http://schemas.openxmlformats.org/officeDocument/2006/relationships/image" Target="../media/image7.gif"/><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jpeg"/><Relationship Id="rId5"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jpeg"/><Relationship Id="rId5" Type="http://schemas.openxmlformats.org/officeDocument/2006/relationships/image" Target="../media/image1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63977"/>
            <a:ext cx="7772400" cy="1470025"/>
          </a:xfrm>
        </p:spPr>
        <p:txBody>
          <a:bodyPr/>
          <a:lstStyle/>
          <a:p>
            <a:r>
              <a:rPr lang="en-US" dirty="0" smtClean="0"/>
              <a:t>A Brief Introduction to the Holocaust</a:t>
            </a:r>
            <a:endParaRPr lang="en-US" dirty="0"/>
          </a:p>
        </p:txBody>
      </p:sp>
      <p:sp>
        <p:nvSpPr>
          <p:cNvPr id="3" name="Subtitle 2"/>
          <p:cNvSpPr>
            <a:spLocks noGrp="1"/>
          </p:cNvSpPr>
          <p:nvPr>
            <p:ph type="subTitle" idx="1"/>
          </p:nvPr>
        </p:nvSpPr>
        <p:spPr>
          <a:xfrm>
            <a:off x="1371600" y="4620602"/>
            <a:ext cx="6400800" cy="1752600"/>
          </a:xfrm>
        </p:spPr>
        <p:txBody>
          <a:bodyPr/>
          <a:lstStyle/>
          <a:p>
            <a:endParaRPr lang="en-US" dirty="0"/>
          </a:p>
        </p:txBody>
      </p:sp>
      <p:pic>
        <p:nvPicPr>
          <p:cNvPr id="4" name="Picture 3"/>
          <p:cNvPicPr>
            <a:picLocks noChangeAspect="1" noChangeArrowheads="1"/>
          </p:cNvPicPr>
          <p:nvPr/>
        </p:nvPicPr>
        <p:blipFill>
          <a:blip r:embed="rId2"/>
          <a:srcRect/>
          <a:stretch>
            <a:fillRect/>
          </a:stretch>
        </p:blipFill>
        <p:spPr bwMode="auto">
          <a:xfrm>
            <a:off x="0" y="-1"/>
            <a:ext cx="3106579" cy="3524155"/>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5972421" y="0"/>
            <a:ext cx="3171579" cy="2969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FF"/>
                </a:solidFill>
              </a:rPr>
              <a:t>Areas under German Control</a:t>
            </a:r>
            <a:endParaRPr lang="en-US" dirty="0">
              <a:solidFill>
                <a:srgbClr val="FFFFFF"/>
              </a:solidFill>
            </a:endParaRPr>
          </a:p>
        </p:txBody>
      </p:sp>
      <p:sp>
        <p:nvSpPr>
          <p:cNvPr id="5" name="Content Placeholder 4"/>
          <p:cNvSpPr>
            <a:spLocks noGrp="1"/>
          </p:cNvSpPr>
          <p:nvPr>
            <p:ph sz="half" idx="1"/>
          </p:nvPr>
        </p:nvSpPr>
        <p:spPr/>
        <p:txBody>
          <a:bodyPr/>
          <a:lstStyle/>
          <a:p>
            <a:r>
              <a:rPr lang="en-US" dirty="0" smtClean="0">
                <a:solidFill>
                  <a:schemeClr val="bg1"/>
                </a:solidFill>
              </a:rPr>
              <a:t>France, Denmark, Holland, Italy, Czech Republic, Luxembourg, Channel Islands, Belgium, Poland, USSR, Slovakia, Romania, Hungary, Austria, Lithuania, Norway etc</a:t>
            </a:r>
            <a:r>
              <a:rPr lang="en-US" dirty="0" smtClean="0"/>
              <a:t>. </a:t>
            </a:r>
          </a:p>
          <a:p>
            <a:endParaRPr lang="en-US" dirty="0"/>
          </a:p>
        </p:txBody>
      </p:sp>
      <p:sp>
        <p:nvSpPr>
          <p:cNvPr id="6" name="Content Placeholder 5"/>
          <p:cNvSpPr>
            <a:spLocks noGrp="1"/>
          </p:cNvSpPr>
          <p:nvPr>
            <p:ph sz="half" idx="2"/>
          </p:nvPr>
        </p:nvSpPr>
        <p:spPr/>
        <p:txBody>
          <a:bodyPr/>
          <a:lstStyle/>
          <a:p>
            <a:endParaRPr lang="en-US" dirty="0"/>
          </a:p>
        </p:txBody>
      </p:sp>
      <p:pic>
        <p:nvPicPr>
          <p:cNvPr id="7" name="Picture 6"/>
          <p:cNvPicPr>
            <a:picLocks noChangeAspect="1" noChangeArrowheads="1"/>
          </p:cNvPicPr>
          <p:nvPr/>
        </p:nvPicPr>
        <p:blipFill>
          <a:blip r:embed="rId2"/>
          <a:srcRect/>
          <a:stretch>
            <a:fillRect/>
          </a:stretch>
        </p:blipFill>
        <p:spPr bwMode="auto">
          <a:xfrm>
            <a:off x="4538663" y="1600200"/>
            <a:ext cx="4148137" cy="4648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auschwitz_1243899c.jpg"/>
          <p:cNvPicPr>
            <a:picLocks noChangeAspect="1"/>
          </p:cNvPicPr>
          <p:nvPr/>
        </p:nvPicPr>
        <p:blipFill>
          <a:blip r:embed="rId2"/>
          <a:stretch>
            <a:fillRect/>
          </a:stretch>
        </p:blipFill>
        <p:spPr>
          <a:xfrm>
            <a:off x="4342166" y="45360"/>
            <a:ext cx="4739234" cy="2967173"/>
          </a:xfrm>
          <a:prstGeom prst="rect">
            <a:avLst/>
          </a:prstGeom>
        </p:spPr>
      </p:pic>
      <p:pic>
        <p:nvPicPr>
          <p:cNvPr id="5" name="Picture 4" descr="train"/>
          <p:cNvPicPr>
            <a:picLocks noChangeAspect="1" noChangeArrowheads="1"/>
          </p:cNvPicPr>
          <p:nvPr/>
        </p:nvPicPr>
        <p:blipFill>
          <a:blip r:embed="rId3"/>
          <a:srcRect/>
          <a:stretch>
            <a:fillRect/>
          </a:stretch>
        </p:blipFill>
        <p:spPr bwMode="auto">
          <a:xfrm>
            <a:off x="3241500" y="2967173"/>
            <a:ext cx="5902500" cy="3749266"/>
          </a:xfrm>
          <a:prstGeom prst="rect">
            <a:avLst/>
          </a:prstGeom>
          <a:noFill/>
        </p:spPr>
      </p:pic>
      <p:pic>
        <p:nvPicPr>
          <p:cNvPr id="7" name="Picture 6" descr="auschwitz"/>
          <p:cNvPicPr>
            <a:picLocks noChangeAspect="1" noChangeArrowheads="1"/>
          </p:cNvPicPr>
          <p:nvPr/>
        </p:nvPicPr>
        <p:blipFill>
          <a:blip r:embed="rId4"/>
          <a:srcRect/>
          <a:stretch>
            <a:fillRect/>
          </a:stretch>
        </p:blipFill>
        <p:spPr bwMode="auto">
          <a:xfrm>
            <a:off x="1" y="0"/>
            <a:ext cx="5077121" cy="3374674"/>
          </a:xfrm>
          <a:prstGeom prst="rect">
            <a:avLst/>
          </a:prstGeom>
          <a:noFill/>
        </p:spPr>
      </p:pic>
      <p:pic>
        <p:nvPicPr>
          <p:cNvPr id="8" name="Picture 7"/>
          <p:cNvPicPr>
            <a:picLocks noChangeAspect="1" noChangeArrowheads="1"/>
          </p:cNvPicPr>
          <p:nvPr/>
        </p:nvPicPr>
        <p:blipFill>
          <a:blip r:embed="rId5"/>
          <a:srcRect/>
          <a:stretch>
            <a:fillRect/>
          </a:stretch>
        </p:blipFill>
        <p:spPr bwMode="auto">
          <a:xfrm>
            <a:off x="1" y="3374675"/>
            <a:ext cx="4092729" cy="34833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 name="Picture 1" descr="camps"/>
          <p:cNvPicPr>
            <a:picLocks noChangeAspect="1" noChangeArrowheads="1"/>
          </p:cNvPicPr>
          <p:nvPr/>
        </p:nvPicPr>
        <p:blipFill>
          <a:blip r:embed="rId2"/>
          <a:srcRect/>
          <a:stretch>
            <a:fillRect/>
          </a:stretch>
        </p:blipFill>
        <p:spPr bwMode="auto">
          <a:xfrm>
            <a:off x="774700" y="338931"/>
            <a:ext cx="7696200" cy="602773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 name="Picture 1" descr="execution"/>
          <p:cNvPicPr>
            <a:picLocks noChangeAspect="1" noChangeArrowheads="1"/>
          </p:cNvPicPr>
          <p:nvPr/>
        </p:nvPicPr>
        <p:blipFill>
          <a:blip r:embed="rId2"/>
          <a:srcRect/>
          <a:stretch>
            <a:fillRect/>
          </a:stretch>
        </p:blipFill>
        <p:spPr bwMode="auto">
          <a:xfrm>
            <a:off x="484975" y="965200"/>
            <a:ext cx="3461550" cy="4241800"/>
          </a:xfrm>
          <a:prstGeom prst="rect">
            <a:avLst/>
          </a:prstGeom>
          <a:noFill/>
        </p:spPr>
      </p:pic>
      <p:pic>
        <p:nvPicPr>
          <p:cNvPr id="4" name="Picture 3" descr="graves"/>
          <p:cNvPicPr>
            <a:picLocks noChangeAspect="1" noChangeArrowheads="1"/>
          </p:cNvPicPr>
          <p:nvPr/>
        </p:nvPicPr>
        <p:blipFill>
          <a:blip r:embed="rId3"/>
          <a:srcRect/>
          <a:stretch>
            <a:fillRect/>
          </a:stretch>
        </p:blipFill>
        <p:spPr bwMode="auto">
          <a:xfrm>
            <a:off x="4499430" y="647700"/>
            <a:ext cx="4187370" cy="45593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3" name="Picture 2" descr="graves2"/>
          <p:cNvPicPr>
            <a:picLocks noChangeAspect="1" noChangeArrowheads="1"/>
          </p:cNvPicPr>
          <p:nvPr/>
        </p:nvPicPr>
        <p:blipFill>
          <a:blip r:embed="rId2"/>
          <a:srcRect/>
          <a:stretch>
            <a:fillRect/>
          </a:stretch>
        </p:blipFill>
        <p:spPr bwMode="auto">
          <a:xfrm>
            <a:off x="1562100" y="619125"/>
            <a:ext cx="6172200" cy="57721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4000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End	</a:t>
            </a:r>
            <a:endParaRPr lang="en-US" dirty="0">
              <a:solidFill>
                <a:schemeClr val="bg1"/>
              </a:solidFill>
            </a:endParaRPr>
          </a:p>
        </p:txBody>
      </p:sp>
      <p:sp>
        <p:nvSpPr>
          <p:cNvPr id="3" name="Content Placeholder 2"/>
          <p:cNvSpPr>
            <a:spLocks noGrp="1"/>
          </p:cNvSpPr>
          <p:nvPr>
            <p:ph sz="half" idx="1"/>
          </p:nvPr>
        </p:nvSpPr>
        <p:spPr/>
        <p:txBody>
          <a:bodyPr/>
          <a:lstStyle/>
          <a:p>
            <a:r>
              <a:rPr lang="en-US" dirty="0" smtClean="0">
                <a:solidFill>
                  <a:schemeClr val="bg1"/>
                </a:solidFill>
              </a:rPr>
              <a:t>War over in 1945</a:t>
            </a:r>
          </a:p>
          <a:p>
            <a:r>
              <a:rPr lang="en-US" dirty="0" smtClean="0">
                <a:solidFill>
                  <a:schemeClr val="bg1"/>
                </a:solidFill>
              </a:rPr>
              <a:t>Russians liberated camps</a:t>
            </a:r>
          </a:p>
          <a:p>
            <a:r>
              <a:rPr lang="en-US" dirty="0" smtClean="0">
                <a:solidFill>
                  <a:schemeClr val="bg1"/>
                </a:solidFill>
              </a:rPr>
              <a:t>Nazis put on trial for crimes against humanity at the Nuremberg Trials</a:t>
            </a:r>
            <a:endParaRPr lang="en-US" dirty="0">
              <a:solidFill>
                <a:schemeClr val="bg1"/>
              </a:solidFill>
            </a:endParaRPr>
          </a:p>
        </p:txBody>
      </p:sp>
      <p:sp>
        <p:nvSpPr>
          <p:cNvPr id="5" name="Content Placeholder 4"/>
          <p:cNvSpPr>
            <a:spLocks noGrp="1"/>
          </p:cNvSpPr>
          <p:nvPr>
            <p:ph sz="half" idx="2"/>
          </p:nvPr>
        </p:nvSpPr>
        <p:spPr/>
        <p:txBody>
          <a:bodyPr/>
          <a:lstStyle/>
          <a:p>
            <a:endParaRPr lang="en-US"/>
          </a:p>
        </p:txBody>
      </p:sp>
      <p:pic>
        <p:nvPicPr>
          <p:cNvPr id="4" name="Picture 3" descr="liberation"/>
          <p:cNvPicPr>
            <a:picLocks noChangeAspect="1" noChangeArrowheads="1"/>
          </p:cNvPicPr>
          <p:nvPr/>
        </p:nvPicPr>
        <p:blipFill>
          <a:blip r:embed="rId2"/>
          <a:srcRect/>
          <a:stretch>
            <a:fillRect/>
          </a:stretch>
        </p:blipFill>
        <p:spPr bwMode="auto">
          <a:xfrm>
            <a:off x="4495800" y="1600200"/>
            <a:ext cx="4191000" cy="318228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Is there such thing as an innocent bystander?</a:t>
            </a:r>
            <a:endParaRPr lang="en-US" dirty="0">
              <a:solidFill>
                <a:schemeClr val="bg1"/>
              </a:solidFill>
            </a:endParaRPr>
          </a:p>
        </p:txBody>
      </p:sp>
      <p:sp>
        <p:nvSpPr>
          <p:cNvPr id="3" name="Content Placeholder 2"/>
          <p:cNvSpPr>
            <a:spLocks noGrp="1"/>
          </p:cNvSpPr>
          <p:nvPr>
            <p:ph idx="1"/>
          </p:nvPr>
        </p:nvSpPr>
        <p:spPr>
          <a:xfrm>
            <a:off x="457200" y="1727645"/>
            <a:ext cx="8229600" cy="4708525"/>
          </a:xfrm>
        </p:spPr>
        <p:txBody>
          <a:bodyPr>
            <a:normAutofit fontScale="92500" lnSpcReduction="20000"/>
          </a:bodyPr>
          <a:lstStyle/>
          <a:p>
            <a:pPr>
              <a:buNone/>
            </a:pPr>
            <a:r>
              <a:rPr lang="en-US" dirty="0">
                <a:solidFill>
                  <a:schemeClr val="bg1"/>
                </a:solidFill>
              </a:rPr>
              <a:t>“First they came for the Communists, but I was not a Communist so I did not speak out. Then they came for the Socialists and the Trade Unionists, but I was neither, so I did not speak out. Then they came for the Jews, but I was not a Jew so I did not speak out. And when they came for me, there was no one left to speak out for me.”</a:t>
            </a:r>
            <a:r>
              <a:rPr lang="en-US" dirty="0" smtClean="0">
                <a:solidFill>
                  <a:schemeClr val="bg1"/>
                </a:solidFill>
              </a:rPr>
              <a:t> 				—Martin </a:t>
            </a:r>
            <a:r>
              <a:rPr lang="en-US" dirty="0" err="1" smtClean="0">
                <a:solidFill>
                  <a:schemeClr val="bg1"/>
                </a:solidFill>
              </a:rPr>
              <a:t>Neomoeller</a:t>
            </a:r>
            <a:endParaRPr lang="en-US" dirty="0" smtClean="0">
              <a:solidFill>
                <a:schemeClr val="bg1"/>
              </a:solidFill>
            </a:endParaRPr>
          </a:p>
          <a:p>
            <a:pPr>
              <a:buNone/>
            </a:pPr>
            <a:r>
              <a:rPr lang="en-US" dirty="0">
                <a:solidFill>
                  <a:schemeClr val="bg1"/>
                </a:solidFill>
              </a:rPr>
              <a:t> </a:t>
            </a:r>
          </a:p>
          <a:p>
            <a:pPr>
              <a:buNone/>
            </a:pPr>
            <a:r>
              <a:rPr lang="en-US" dirty="0">
                <a:solidFill>
                  <a:schemeClr val="bg1"/>
                </a:solidFill>
              </a:rPr>
              <a:t> “All that is required for evil to prevail is for</a:t>
            </a:r>
          </a:p>
          <a:p>
            <a:pPr>
              <a:buNone/>
            </a:pPr>
            <a:r>
              <a:rPr lang="en-US" dirty="0">
                <a:solidFill>
                  <a:schemeClr val="bg1"/>
                </a:solidFill>
              </a:rPr>
              <a:t>good men to do nothing.</a:t>
            </a:r>
            <a:r>
              <a:rPr lang="en-US" dirty="0" smtClean="0">
                <a:solidFill>
                  <a:schemeClr val="bg1"/>
                </a:solidFill>
              </a:rPr>
              <a:t>”		-</a:t>
            </a:r>
            <a:r>
              <a:rPr lang="en-US" dirty="0">
                <a:solidFill>
                  <a:schemeClr val="bg1"/>
                </a:solidFill>
              </a:rPr>
              <a:t>-Edmund Burke</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Beginning</a:t>
            </a:r>
            <a:r>
              <a:rPr lang="en-US" dirty="0" smtClean="0"/>
              <a: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FFFF00"/>
                </a:solidFill>
              </a:rPr>
              <a:t>Germany was devastated by World War One and forced to pay for the war by Britain, France and Russia despite the fact that many people were starving</a:t>
            </a:r>
          </a:p>
          <a:p>
            <a:r>
              <a:rPr lang="en-US" dirty="0" smtClean="0">
                <a:solidFill>
                  <a:srgbClr val="FFFF00"/>
                </a:solidFill>
              </a:rPr>
              <a:t>The population was very unhappy and looking for someone to blame, they chose a traditional scapegoat: the Jews</a:t>
            </a:r>
          </a:p>
          <a:p>
            <a:r>
              <a:rPr lang="en-US" dirty="0" smtClean="0">
                <a:solidFill>
                  <a:srgbClr val="FFFF00"/>
                </a:solidFill>
              </a:rPr>
              <a:t>In 1933 a man named Adolf Hitler and his Nazi party were elected to parliament, he promised that the Jews would pay for all the harm being caused to Germany</a:t>
            </a:r>
          </a:p>
          <a:p>
            <a:r>
              <a:rPr lang="en-US" dirty="0" smtClean="0">
                <a:solidFill>
                  <a:srgbClr val="FFFF00"/>
                </a:solidFill>
              </a:rPr>
              <a:t>Propaganda was used to ensure all Germans would hate Jews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6146800" y="1481138"/>
            <a:ext cx="2968625" cy="3552825"/>
          </a:xfrm>
          <a:prstGeom prst="rect">
            <a:avLst/>
          </a:prstGeom>
          <a:noFill/>
          <a:ln w="9525">
            <a:noFill/>
            <a:miter lim="800000"/>
            <a:headEnd/>
            <a:tailEnd/>
          </a:ln>
          <a:effectLst/>
        </p:spPr>
      </p:pic>
      <p:pic>
        <p:nvPicPr>
          <p:cNvPr id="6" name="Picture 5"/>
          <p:cNvPicPr>
            <a:picLocks noChangeAspect="1" noChangeArrowheads="1"/>
          </p:cNvPicPr>
          <p:nvPr/>
        </p:nvPicPr>
        <p:blipFill>
          <a:blip r:embed="rId3"/>
          <a:srcRect/>
          <a:stretch>
            <a:fillRect/>
          </a:stretch>
        </p:blipFill>
        <p:spPr bwMode="auto">
          <a:xfrm>
            <a:off x="2959100" y="973138"/>
            <a:ext cx="3021013" cy="4162425"/>
          </a:xfrm>
          <a:prstGeom prst="rect">
            <a:avLst/>
          </a:prstGeom>
          <a:noFill/>
          <a:ln w="9525">
            <a:noFill/>
            <a:miter lim="800000"/>
            <a:headEnd/>
            <a:tailEnd/>
          </a:ln>
          <a:effectLst/>
        </p:spPr>
      </p:pic>
      <p:pic>
        <p:nvPicPr>
          <p:cNvPr id="7" name="Picture 6"/>
          <p:cNvPicPr>
            <a:picLocks noChangeAspect="1" noChangeArrowheads="1"/>
          </p:cNvPicPr>
          <p:nvPr/>
        </p:nvPicPr>
        <p:blipFill>
          <a:blip r:embed="rId4"/>
          <a:srcRect/>
          <a:stretch>
            <a:fillRect/>
          </a:stretch>
        </p:blipFill>
        <p:spPr bwMode="auto">
          <a:xfrm>
            <a:off x="177800" y="1481138"/>
            <a:ext cx="2505075" cy="3590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C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Progression</a:t>
            </a:r>
            <a:endParaRPr lang="en-US" dirty="0"/>
          </a:p>
        </p:txBody>
      </p:sp>
      <p:sp>
        <p:nvSpPr>
          <p:cNvPr id="3" name="Content Placeholder 2"/>
          <p:cNvSpPr>
            <a:spLocks noGrp="1"/>
          </p:cNvSpPr>
          <p:nvPr>
            <p:ph idx="1"/>
          </p:nvPr>
        </p:nvSpPr>
        <p:spPr/>
        <p:txBody>
          <a:bodyPr>
            <a:normAutofit fontScale="92500"/>
          </a:bodyPr>
          <a:lstStyle/>
          <a:p>
            <a:r>
              <a:rPr lang="en-US" dirty="0" smtClean="0"/>
              <a:t>1934 Boycotts Jewish businesses</a:t>
            </a:r>
          </a:p>
          <a:p>
            <a:r>
              <a:rPr lang="en-US" dirty="0" smtClean="0"/>
              <a:t>1935 Nuremberg Laws strip Jews of all rights (to go to school, marry, go to the hospital, receive aid etc.) Jew= at least one Jewish grandparent</a:t>
            </a:r>
          </a:p>
          <a:p>
            <a:r>
              <a:rPr lang="en-US" dirty="0" smtClean="0"/>
              <a:t>November 9 and 10, 1938, </a:t>
            </a:r>
            <a:r>
              <a:rPr lang="en-US" dirty="0" err="1" smtClean="0"/>
              <a:t>Kristallnacht</a:t>
            </a:r>
            <a:r>
              <a:rPr lang="en-US" dirty="0" smtClean="0"/>
              <a:t> (night of the broken glass). Jewish business and synagogues destroyed, Jews beat up and arrested all over Germany and Austria. Many sent to Concentration Camps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Burning_Synagoge_Kristallnacht_1938.jpg"/>
          <p:cNvPicPr>
            <a:picLocks noChangeAspect="1"/>
          </p:cNvPicPr>
          <p:nvPr/>
        </p:nvPicPr>
        <p:blipFill>
          <a:blip r:embed="rId3"/>
          <a:stretch>
            <a:fillRect/>
          </a:stretch>
        </p:blipFill>
        <p:spPr>
          <a:xfrm>
            <a:off x="0" y="3738539"/>
            <a:ext cx="4557828" cy="3119461"/>
          </a:xfrm>
          <a:prstGeom prst="rect">
            <a:avLst/>
          </a:prstGeom>
        </p:spPr>
      </p:pic>
      <p:pic>
        <p:nvPicPr>
          <p:cNvPr id="9" name="Picture 8" descr="kristallnacht_NYT.GIF.gif"/>
          <p:cNvPicPr>
            <a:picLocks noChangeAspect="1"/>
          </p:cNvPicPr>
          <p:nvPr/>
        </p:nvPicPr>
        <p:blipFill>
          <a:blip r:embed="rId4"/>
          <a:stretch>
            <a:fillRect/>
          </a:stretch>
        </p:blipFill>
        <p:spPr>
          <a:xfrm>
            <a:off x="0" y="0"/>
            <a:ext cx="3696148" cy="3864537"/>
          </a:xfrm>
          <a:prstGeom prst="rect">
            <a:avLst/>
          </a:prstGeom>
        </p:spPr>
      </p:pic>
      <p:pic>
        <p:nvPicPr>
          <p:cNvPr id="10" name="Picture 9" descr="Kristallnacht_example_of_physical_damage.jpg"/>
          <p:cNvPicPr>
            <a:picLocks noChangeAspect="1"/>
          </p:cNvPicPr>
          <p:nvPr/>
        </p:nvPicPr>
        <p:blipFill>
          <a:blip r:embed="rId5"/>
          <a:stretch>
            <a:fillRect/>
          </a:stretch>
        </p:blipFill>
        <p:spPr>
          <a:xfrm>
            <a:off x="4557828" y="0"/>
            <a:ext cx="4350572" cy="3506998"/>
          </a:xfrm>
          <a:prstGeom prst="rect">
            <a:avLst/>
          </a:prstGeom>
        </p:spPr>
      </p:pic>
      <p:pic>
        <p:nvPicPr>
          <p:cNvPr id="11" name="Picture 10" descr="kristallnacht.jpg"/>
          <p:cNvPicPr>
            <a:picLocks noChangeAspect="1"/>
          </p:cNvPicPr>
          <p:nvPr/>
        </p:nvPicPr>
        <p:blipFill>
          <a:blip r:embed="rId6"/>
          <a:stretch>
            <a:fillRect/>
          </a:stretch>
        </p:blipFill>
        <p:spPr>
          <a:xfrm>
            <a:off x="4557828" y="3506998"/>
            <a:ext cx="5133596" cy="33510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66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90"/>
                </a:solidFill>
              </a:rPr>
              <a:t>The Progression Continued</a:t>
            </a:r>
            <a:endParaRPr lang="en-US" dirty="0">
              <a:solidFill>
                <a:srgbClr val="00009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90"/>
                </a:solidFill>
              </a:rPr>
              <a:t>1939 World War Two Begins, Jews deported by train from all areas under German control (Poland, Austria, Germany, Czechoslovakia) to newly set up ghettos in Poland. Conditions are horrendous, no food, full of disease, cramped and dirty</a:t>
            </a:r>
          </a:p>
          <a:p>
            <a:r>
              <a:rPr lang="en-US" dirty="0" smtClean="0">
                <a:solidFill>
                  <a:srgbClr val="000090"/>
                </a:solidFill>
              </a:rPr>
              <a:t>As Germany conquers more and more territory (France, Belgium, Russia, Hungary, etc) more Jews deported, ghettos bursting at seam. Nazis decide something else must be done.</a:t>
            </a:r>
            <a:endParaRPr lang="en-US" dirty="0">
              <a:solidFill>
                <a:srgbClr val="00009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Jewish boy eating in unsanitary conditions of the Lodz ghetto.jpg"/>
          <p:cNvPicPr>
            <a:picLocks noChangeAspect="1"/>
          </p:cNvPicPr>
          <p:nvPr/>
        </p:nvPicPr>
        <p:blipFill>
          <a:blip r:embed="rId2"/>
          <a:stretch>
            <a:fillRect/>
          </a:stretch>
        </p:blipFill>
        <p:spPr>
          <a:xfrm>
            <a:off x="0" y="0"/>
            <a:ext cx="4066996" cy="4346021"/>
          </a:xfrm>
          <a:prstGeom prst="rect">
            <a:avLst/>
          </a:prstGeom>
        </p:spPr>
      </p:pic>
      <p:pic>
        <p:nvPicPr>
          <p:cNvPr id="5" name="Picture 4" descr="boyonstreet.jpg"/>
          <p:cNvPicPr>
            <a:picLocks noChangeAspect="1"/>
          </p:cNvPicPr>
          <p:nvPr/>
        </p:nvPicPr>
        <p:blipFill>
          <a:blip r:embed="rId3"/>
          <a:stretch>
            <a:fillRect/>
          </a:stretch>
        </p:blipFill>
        <p:spPr>
          <a:xfrm>
            <a:off x="3892198" y="3806674"/>
            <a:ext cx="5251802" cy="3051326"/>
          </a:xfrm>
          <a:prstGeom prst="rect">
            <a:avLst/>
          </a:prstGeom>
        </p:spPr>
      </p:pic>
      <p:pic>
        <p:nvPicPr>
          <p:cNvPr id="6" name="Picture 5"/>
          <p:cNvPicPr>
            <a:picLocks noChangeAspect="1" noChangeArrowheads="1"/>
          </p:cNvPicPr>
          <p:nvPr/>
        </p:nvPicPr>
        <p:blipFill>
          <a:blip r:embed="rId4"/>
          <a:srcRect/>
          <a:stretch>
            <a:fillRect/>
          </a:stretch>
        </p:blipFill>
        <p:spPr bwMode="auto">
          <a:xfrm>
            <a:off x="4066996" y="0"/>
            <a:ext cx="5016692" cy="3986045"/>
          </a:xfrm>
          <a:prstGeom prst="rect">
            <a:avLst/>
          </a:prstGeom>
          <a:noFill/>
          <a:ln w="9525">
            <a:noFill/>
            <a:miter lim="800000"/>
            <a:headEnd/>
            <a:tailEnd/>
          </a:ln>
          <a:effectLst/>
        </p:spPr>
      </p:pic>
      <p:pic>
        <p:nvPicPr>
          <p:cNvPr id="7" name="Picture 6" descr="smugglers.gif"/>
          <p:cNvPicPr>
            <a:picLocks noChangeAspect="1"/>
          </p:cNvPicPr>
          <p:nvPr/>
        </p:nvPicPr>
        <p:blipFill>
          <a:blip r:embed="rId5"/>
          <a:stretch>
            <a:fillRect/>
          </a:stretch>
        </p:blipFill>
        <p:spPr>
          <a:xfrm>
            <a:off x="-63031" y="4136733"/>
            <a:ext cx="4130027" cy="272126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Holocaust</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1942-1945</a:t>
            </a:r>
          </a:p>
          <a:p>
            <a:r>
              <a:rPr lang="en-US" dirty="0" smtClean="0">
                <a:solidFill>
                  <a:schemeClr val="bg1"/>
                </a:solidFill>
              </a:rPr>
              <a:t>Systematic (intentional and planned) destruction of Europe’s Jews</a:t>
            </a:r>
          </a:p>
          <a:p>
            <a:r>
              <a:rPr lang="en-US" dirty="0" smtClean="0">
                <a:solidFill>
                  <a:schemeClr val="bg1"/>
                </a:solidFill>
              </a:rPr>
              <a:t>Sent by train from ghettoes to death camps or work camps (and then to death camps)</a:t>
            </a:r>
          </a:p>
          <a:p>
            <a:r>
              <a:rPr lang="en-US" dirty="0" smtClean="0">
                <a:solidFill>
                  <a:schemeClr val="bg1"/>
                </a:solidFill>
              </a:rPr>
              <a:t>How? Mass killings by </a:t>
            </a:r>
            <a:r>
              <a:rPr lang="en-US" dirty="0" err="1" smtClean="0">
                <a:solidFill>
                  <a:schemeClr val="bg1"/>
                </a:solidFill>
              </a:rPr>
              <a:t>Einsatzgruppen</a:t>
            </a:r>
            <a:r>
              <a:rPr lang="en-US" dirty="0" smtClean="0">
                <a:solidFill>
                  <a:schemeClr val="bg1"/>
                </a:solidFill>
              </a:rPr>
              <a:t> (firing squads in Russia) and Gas chambers with </a:t>
            </a:r>
            <a:r>
              <a:rPr lang="en-US" dirty="0" err="1" smtClean="0">
                <a:solidFill>
                  <a:schemeClr val="bg1"/>
                </a:solidFill>
              </a:rPr>
              <a:t>Zyklon</a:t>
            </a:r>
            <a:r>
              <a:rPr lang="en-US" dirty="0" smtClean="0">
                <a:solidFill>
                  <a:schemeClr val="bg1"/>
                </a:solidFill>
              </a:rPr>
              <a:t> B Gas, evidence burned in crematorium ovens. Largest camps was Auschwitz. </a:t>
            </a:r>
          </a:p>
          <a:p>
            <a:r>
              <a:rPr lang="en-US" dirty="0" smtClean="0">
                <a:solidFill>
                  <a:schemeClr val="bg1"/>
                </a:solidFill>
              </a:rPr>
              <a:t>6 million killed in total (camps, ghettoes, </a:t>
            </a:r>
            <a:r>
              <a:rPr lang="en-US" dirty="0" err="1" smtClean="0">
                <a:solidFill>
                  <a:schemeClr val="bg1"/>
                </a:solidFill>
              </a:rPr>
              <a:t>Einsatzgruppen</a:t>
            </a:r>
            <a:r>
              <a:rPr lang="en-US"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Metal.thmx</Template>
  <TotalTime>130</TotalTime>
  <Words>524</Words>
  <Application>Microsoft Macintosh PowerPoint</Application>
  <PresentationFormat>On-screen Show (4:3)</PresentationFormat>
  <Paragraphs>31</Paragraphs>
  <Slides>15</Slides>
  <Notes>1</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A Brief Introduction to the Holocaust</vt:lpstr>
      <vt:lpstr>Is there such thing as an innocent bystander?</vt:lpstr>
      <vt:lpstr>The Beginning  </vt:lpstr>
      <vt:lpstr>Slide 4</vt:lpstr>
      <vt:lpstr>The Progression</vt:lpstr>
      <vt:lpstr>Slide 6</vt:lpstr>
      <vt:lpstr>The Progression Continued</vt:lpstr>
      <vt:lpstr>Slide 8</vt:lpstr>
      <vt:lpstr>The Holocaust</vt:lpstr>
      <vt:lpstr>Areas under German Control</vt:lpstr>
      <vt:lpstr>Slide 11</vt:lpstr>
      <vt:lpstr>Slide 12</vt:lpstr>
      <vt:lpstr>Slide 13</vt:lpstr>
      <vt:lpstr>Slide 14</vt:lpstr>
      <vt:lpstr>The End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Erica Foote</dc:creator>
  <cp:lastModifiedBy>Erica Foote</cp:lastModifiedBy>
  <cp:revision>7</cp:revision>
  <dcterms:created xsi:type="dcterms:W3CDTF">2010-04-30T04:27:28Z</dcterms:created>
  <dcterms:modified xsi:type="dcterms:W3CDTF">2010-04-30T04:37:52Z</dcterms:modified>
</cp:coreProperties>
</file>