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71" r:id="rId12"/>
    <p:sldId id="264" r:id="rId13"/>
    <p:sldId id="272" r:id="rId14"/>
    <p:sldId id="265" r:id="rId15"/>
    <p:sldId id="273" r:id="rId16"/>
    <p:sldId id="266" r:id="rId17"/>
    <p:sldId id="267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672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31FE-6634-2F43-A6A4-73D6BCC504B4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45F8-6227-864F-A685-6622E027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45F8-6227-864F-A685-6622E02772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DC70-289A-484C-AAEA-C281BEB83796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2C02-0209-8B45-B928-5F8B72E84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qsUzNcyPj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5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8" y="111905"/>
            <a:ext cx="7772400" cy="1470025"/>
          </a:xfrm>
        </p:spPr>
        <p:txBody>
          <a:bodyPr/>
          <a:lstStyle/>
          <a:p>
            <a:r>
              <a:rPr lang="en-US" dirty="0" smtClean="0"/>
              <a:t>French English Relations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72840"/>
            <a:ext cx="6400800" cy="1752600"/>
          </a:xfrm>
        </p:spPr>
        <p:txBody>
          <a:bodyPr/>
          <a:lstStyle/>
          <a:p>
            <a:r>
              <a:rPr lang="en-US" dirty="0" smtClean="0"/>
              <a:t>A  Brief History of 200 + years of Quebec whining</a:t>
            </a:r>
            <a:endParaRPr lang="en-US" dirty="0"/>
          </a:p>
        </p:txBody>
      </p:sp>
      <p:pic>
        <p:nvPicPr>
          <p:cNvPr id="4" name="Picture 3" descr="referend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8" y="2943225"/>
            <a:ext cx="4008421" cy="3021733"/>
          </a:xfrm>
          <a:prstGeom prst="rect">
            <a:avLst/>
          </a:prstGeom>
        </p:spPr>
      </p:pic>
      <p:pic>
        <p:nvPicPr>
          <p:cNvPr id="5" name="Picture 4" descr="l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03" y="2943225"/>
            <a:ext cx="40005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FLQ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Trudeau refuses to negotiate with terrorists, FLQ responds by kidnapping Quebec </a:t>
            </a:r>
            <a:r>
              <a:rPr lang="en-US" dirty="0" err="1" smtClean="0"/>
              <a:t>Labour</a:t>
            </a:r>
            <a:r>
              <a:rPr lang="en-US" dirty="0" smtClean="0"/>
              <a:t> minister Pierre </a:t>
            </a:r>
            <a:r>
              <a:rPr lang="en-US" dirty="0" err="1" smtClean="0"/>
              <a:t>Laporte</a:t>
            </a:r>
            <a:endParaRPr lang="en-US" dirty="0" smtClean="0"/>
          </a:p>
          <a:p>
            <a:r>
              <a:rPr lang="en-US" dirty="0" smtClean="0"/>
              <a:t>Trudeau passes War Measures Act suspending civil liberties, creating a police state and sending the army into Montreal</a:t>
            </a:r>
          </a:p>
          <a:p>
            <a:r>
              <a:rPr lang="en-US" dirty="0" smtClean="0"/>
              <a:t>Reporter asks “how far will you go” Trudeau responds with “Just watch me”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James Cross				Pierre </a:t>
            </a:r>
            <a:r>
              <a:rPr lang="en-US" dirty="0" err="1" smtClean="0"/>
              <a:t>Laporte</a:t>
            </a:r>
            <a:endParaRPr lang="en-US" dirty="0"/>
          </a:p>
        </p:txBody>
      </p:sp>
      <p:pic>
        <p:nvPicPr>
          <p:cNvPr id="8" name="Content Placeholder 7" descr="James-Richard-Cross1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431" r="-4431"/>
          <a:stretch>
            <a:fillRect/>
          </a:stretch>
        </p:blipFill>
        <p:spPr/>
      </p:pic>
      <p:pic>
        <p:nvPicPr>
          <p:cNvPr id="7" name="Content Placeholder 6" descr="Pierre-Laporte1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2165" r="-121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FLQ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found </a:t>
            </a:r>
            <a:r>
              <a:rPr lang="en-US" dirty="0" err="1" smtClean="0"/>
              <a:t>Laporte’s</a:t>
            </a:r>
            <a:r>
              <a:rPr lang="en-US" dirty="0" smtClean="0"/>
              <a:t> body (strangled) in the trunk of a car</a:t>
            </a:r>
          </a:p>
          <a:p>
            <a:r>
              <a:rPr lang="en-US" dirty="0" smtClean="0"/>
              <a:t>Negotiated Cross’ release in exchange for a free passage to Cuba</a:t>
            </a:r>
          </a:p>
          <a:p>
            <a:r>
              <a:rPr lang="en-US" dirty="0" smtClean="0"/>
              <a:t>450 arrested, 25 eventually convicted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407" y="5131541"/>
            <a:ext cx="774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2qsUzNcyPjg</a:t>
            </a:r>
            <a:r>
              <a:rPr lang="en-US" dirty="0" smtClean="0"/>
              <a:t> 7 minutes to 8:30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1"/>
            <a:ext cx="2742443" cy="4082480"/>
          </a:xfrm>
          <a:prstGeom prst="rect">
            <a:avLst/>
          </a:prstGeom>
        </p:spPr>
      </p:pic>
      <p:pic>
        <p:nvPicPr>
          <p:cNvPr id="7" name="Picture 6" descr="trudeauwatchme-cp-53946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642" y="2035769"/>
            <a:ext cx="3043731" cy="441763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356013" y="1593500"/>
            <a:ext cx="2993200" cy="884537"/>
          </a:xfrm>
          <a:prstGeom prst="wedgeRectCallout">
            <a:avLst>
              <a:gd name="adj1" fmla="val 65531"/>
              <a:gd name="adj2" fmla="val 15480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Just watch me!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810173" y="268318"/>
            <a:ext cx="2993200" cy="884537"/>
          </a:xfrm>
          <a:prstGeom prst="wedgeRectCallout">
            <a:avLst>
              <a:gd name="adj1" fmla="val 21592"/>
              <a:gd name="adj2" fmla="val 30096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far will you go?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8407"/>
            <a:ext cx="5235415" cy="371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1976- PQ takes the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Bill 101</a:t>
            </a:r>
          </a:p>
          <a:p>
            <a:pPr>
              <a:buNone/>
            </a:pPr>
            <a:r>
              <a:rPr lang="en-US" dirty="0" smtClean="0"/>
              <a:t>	-All immigrant children must learn French</a:t>
            </a:r>
          </a:p>
          <a:p>
            <a:pPr>
              <a:buNone/>
            </a:pPr>
            <a:r>
              <a:rPr lang="en-US" dirty="0" smtClean="0"/>
              <a:t>	-All signs in French with English writing much smaller</a:t>
            </a:r>
          </a:p>
          <a:p>
            <a:r>
              <a:rPr lang="en-US" dirty="0" smtClean="0"/>
              <a:t>1980 Referendum</a:t>
            </a:r>
          </a:p>
          <a:p>
            <a:pPr>
              <a:buNone/>
            </a:pPr>
            <a:r>
              <a:rPr lang="en-US" dirty="0" smtClean="0"/>
              <a:t>	-”Sovereignty Association” Quebec become politically independent, but maintain close economic ties</a:t>
            </a:r>
          </a:p>
          <a:p>
            <a:pPr>
              <a:buNone/>
            </a:pPr>
            <a:r>
              <a:rPr lang="en-US" dirty="0" smtClean="0"/>
              <a:t>	-Trudeau promises new constitution to recognize Quebec as distinct</a:t>
            </a:r>
          </a:p>
          <a:p>
            <a:pPr>
              <a:buNone/>
            </a:pPr>
            <a:r>
              <a:rPr lang="en-US" dirty="0" smtClean="0"/>
              <a:t>	-40% Yes	60% No (to separation)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l_1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61" y="315197"/>
            <a:ext cx="7299639" cy="5982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New Constitution </a:t>
            </a:r>
            <a:r>
              <a:rPr lang="en-US" sz="2667" dirty="0" smtClean="0">
                <a:solidFill>
                  <a:srgbClr val="FFFF00"/>
                </a:solidFill>
              </a:rPr>
              <a:t>(law of the land)</a:t>
            </a:r>
            <a:endParaRPr lang="en-US" sz="2667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1982 replaces BNA Act, which only British could change, Trudeau wants to “bring the constitution home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Include Charter of Rights and Freedoms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Had to agree on an amending formula, can’t agree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Decide on Notwithstanding clause (Can opt out of certain issues in constitution if you want to) during “Kitchen Compromise”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Quebec mad because not invited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Charter = law  April 17, 1982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cul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30" y="4309285"/>
            <a:ext cx="3380017" cy="225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Meech</a:t>
            </a:r>
            <a:r>
              <a:rPr lang="en-US" dirty="0" smtClean="0">
                <a:solidFill>
                  <a:srgbClr val="FFFF00"/>
                </a:solidFill>
              </a:rPr>
              <a:t> Lake Accord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Mulroney wants to change the constitution to let Quebec be a “distinct society” and give more power to the provinces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Trudeau argues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everyone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will want to be distinct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/>
              </a:rPr>
              <a:t>Elijah Harper Manitoba MLA; Aboriginal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	-we are distinct too!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/>
              </a:rPr>
              <a:t>No change and Quebec is mad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1989-11-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950"/>
            <a:ext cx="9144000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1995 Referendum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Bloc Quebecois (Federal party) pushes independence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vote: 50.6 % No	49.4% Yes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Chretien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Clarity Act: We will decide what a majority is, you can’t just vote and leave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The debate continues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1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Plains of Abraham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871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1763 British defeat the French in the 7 Years War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Quebec is given to the British as a prize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Not pleased, but given language and culture rights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Je me </a:t>
            </a:r>
            <a:r>
              <a:rPr lang="en-US" dirty="0" err="1" smtClean="0">
                <a:solidFill>
                  <a:srgbClr val="000090"/>
                </a:solidFill>
              </a:rPr>
              <a:t>souviens</a:t>
            </a:r>
            <a:r>
              <a:rPr lang="en-US" dirty="0" smtClean="0">
                <a:solidFill>
                  <a:srgbClr val="000090"/>
                </a:solidFill>
              </a:rPr>
              <a:t> license plate slogan referring to this event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plains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4064215"/>
            <a:ext cx="3516923" cy="2500923"/>
          </a:xfrm>
          <a:prstGeom prst="rect">
            <a:avLst/>
          </a:prstGeom>
        </p:spPr>
      </p:pic>
      <p:pic>
        <p:nvPicPr>
          <p:cNvPr id="5" name="Picture 4" descr="Quebec_1992_license_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3348"/>
            <a:ext cx="3533881" cy="184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Maurice </a:t>
            </a:r>
            <a:r>
              <a:rPr lang="en-US" dirty="0" err="1" smtClean="0">
                <a:solidFill>
                  <a:schemeClr val="bg1"/>
                </a:solidFill>
              </a:rPr>
              <a:t>Duplessis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the Union </a:t>
            </a:r>
            <a:r>
              <a:rPr lang="en-US" dirty="0" err="1" smtClean="0">
                <a:solidFill>
                  <a:schemeClr val="bg1"/>
                </a:solidFill>
              </a:rPr>
              <a:t>Nationale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667" dirty="0" smtClean="0">
                <a:solidFill>
                  <a:schemeClr val="bg1"/>
                </a:solidFill>
              </a:rPr>
              <a:t>(we can’t seemed to get rid of this guy can we?)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Premier from 1936-59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Believed Quebec was a “distinct society”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Tried to keep them Catholic and traditional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Encouraged foreign investment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 Quebec (and businesses like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this because </a:t>
            </a:r>
            <a:r>
              <a:rPr lang="en-US" dirty="0" err="1" smtClean="0">
                <a:solidFill>
                  <a:schemeClr val="bg1"/>
                </a:solidFill>
              </a:rPr>
              <a:t>Duplessis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hated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unions)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-019526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3307854"/>
            <a:ext cx="2540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Jean Lesage and The Quiet Revolution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Quebec “quietly” begins to assert its independence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Modernize education and culture (less power to church)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Maitres</a:t>
            </a:r>
            <a:r>
              <a:rPr lang="en-US" dirty="0" smtClean="0">
                <a:solidFill>
                  <a:schemeClr val="bg1"/>
                </a:solidFill>
              </a:rPr>
              <a:t> Chez Nous (Masters in our own house) control own affairs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Nationalize hydro, insist more French politicians in Ottawa and power in </a:t>
            </a:r>
            <a:r>
              <a:rPr lang="en-US" dirty="0" err="1" smtClean="0">
                <a:solidFill>
                  <a:schemeClr val="bg1"/>
                </a:solidFill>
              </a:rPr>
              <a:t>gov’t</a:t>
            </a:r>
            <a:r>
              <a:rPr lang="en-US" dirty="0" smtClean="0">
                <a:solidFill>
                  <a:schemeClr val="bg1"/>
                </a:solidFill>
              </a:rPr>
              <a:t>, French language dominates.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bec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" y="115491"/>
            <a:ext cx="5808513" cy="3787635"/>
          </a:xfrm>
          <a:prstGeom prst="rect">
            <a:avLst/>
          </a:prstGeom>
        </p:spPr>
      </p:pic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84" y="3398492"/>
            <a:ext cx="3312815" cy="3459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Renee Levesque and the </a:t>
            </a:r>
            <a:r>
              <a:rPr lang="en-US" dirty="0" err="1" smtClean="0"/>
              <a:t>Parti</a:t>
            </a:r>
            <a:r>
              <a:rPr lang="en-US" dirty="0" smtClean="0"/>
              <a:t> Quebecois (PQ)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believe Lesage did enough</a:t>
            </a:r>
          </a:p>
          <a:p>
            <a:r>
              <a:rPr lang="en-US" dirty="0" smtClean="0"/>
              <a:t>Wants to separate from Canada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eves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1874"/>
            <a:ext cx="2637675" cy="2657286"/>
          </a:xfrm>
          <a:prstGeom prst="rect">
            <a:avLst/>
          </a:prstGeom>
        </p:spPr>
      </p:pic>
      <p:pic>
        <p:nvPicPr>
          <p:cNvPr id="5" name="Picture 4" descr="cul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43" y="2934871"/>
            <a:ext cx="2353557" cy="292428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164155" y="3792360"/>
            <a:ext cx="1538159" cy="518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5070561" y="4311127"/>
            <a:ext cx="2092612" cy="1548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2314" y="3201874"/>
            <a:ext cx="2414553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divorce from Canada. Sorry honey, but we are too different….it’s not you –it’s me…now –don’t go crying!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2313" y="5634873"/>
            <a:ext cx="13593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Renee, baby we can work it out!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Ottawa Responds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1964: Canada is bilingual –now French can feel at home everywhere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1965 –you say the flag = too British, ok, new flag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French in government jobs and in Federal government positions of power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uebeckers believe this is not enough, Trudeau finally has enough and says that Quebec is not special, just another province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_Canadian_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316798"/>
            <a:ext cx="3175000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664" y="209076"/>
            <a:ext cx="3650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British Choice (Our flag until 1965)</a:t>
            </a:r>
            <a:endParaRPr lang="en-US" sz="2800" dirty="0"/>
          </a:p>
        </p:txBody>
      </p:sp>
      <p:pic>
        <p:nvPicPr>
          <p:cNvPr id="6" name="Picture 5" descr="Pearson Pennant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73" y="1547383"/>
            <a:ext cx="3883224" cy="1941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579" y="2080963"/>
            <a:ext cx="405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Diefenbaker and the Conservative’s Choice</a:t>
            </a:r>
            <a:endParaRPr lang="en-US" sz="2800" dirty="0"/>
          </a:p>
        </p:txBody>
      </p:sp>
      <p:pic>
        <p:nvPicPr>
          <p:cNvPr id="8" name="Picture 7" descr="Canada 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9" y="3151188"/>
            <a:ext cx="2883951" cy="1883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717" y="4059801"/>
            <a:ext cx="472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Pearson’s Choice (the winner)</a:t>
            </a:r>
            <a:endParaRPr lang="en-US" sz="2800" dirty="0"/>
          </a:p>
        </p:txBody>
      </p:sp>
      <p:pic>
        <p:nvPicPr>
          <p:cNvPr id="10" name="Picture 9" descr="quebec-fla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927" y="4583021"/>
            <a:ext cx="2971534" cy="1937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619" y="5375265"/>
            <a:ext cx="390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Winner for Quebec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817"/>
            <a:ext cx="8229600" cy="1143000"/>
          </a:xfrm>
        </p:spPr>
        <p:txBody>
          <a:bodyPr/>
          <a:lstStyle/>
          <a:p>
            <a:r>
              <a:rPr lang="en-US" dirty="0" smtClean="0"/>
              <a:t>The FLQ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305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Front de Liberation Du Quebec formed in 1960s. Want complete independence of Quebec</a:t>
            </a:r>
          </a:p>
          <a:p>
            <a:r>
              <a:rPr lang="en-US" dirty="0" smtClean="0"/>
              <a:t>Bombed symbols of English </a:t>
            </a:r>
            <a:r>
              <a:rPr lang="en-US" dirty="0" smtClean="0"/>
              <a:t>Canadian/British </a:t>
            </a:r>
            <a:r>
              <a:rPr lang="en-US" dirty="0" smtClean="0"/>
              <a:t>Monarchy</a:t>
            </a:r>
            <a:r>
              <a:rPr lang="en-US" dirty="0" smtClean="0"/>
              <a:t> </a:t>
            </a:r>
            <a:r>
              <a:rPr lang="en-US" dirty="0" smtClean="0"/>
              <a:t>power in Quebec (mailboxes, railway lines)</a:t>
            </a:r>
          </a:p>
          <a:p>
            <a:r>
              <a:rPr lang="en-US" dirty="0" smtClean="0"/>
              <a:t>Oct. 5, 1970, kidnap James Cross, a British diplomat from his home</a:t>
            </a:r>
          </a:p>
          <a:p>
            <a:r>
              <a:rPr lang="en-US" dirty="0" smtClean="0"/>
              <a:t>Sent Manifesto demanding 500 000 in gold, safe passage to Cuba and release of FLQ members in prison</a:t>
            </a:r>
            <a:endParaRPr lang="en-US" dirty="0"/>
          </a:p>
        </p:txBody>
      </p:sp>
      <p:pic>
        <p:nvPicPr>
          <p:cNvPr id="4" name="Picture 3" descr="westmo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29" y="4865085"/>
            <a:ext cx="3552371" cy="199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755</Words>
  <Application>Microsoft Macintosh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French English Relations </vt:lpstr>
      <vt:lpstr>The Plains of Abraham</vt:lpstr>
      <vt:lpstr>Maurice Duplessis and the Union Nationale (we can’t seemed to get rid of this guy can we?)</vt:lpstr>
      <vt:lpstr>Jean Lesage and The Quiet Revolution</vt:lpstr>
      <vt:lpstr>Slide 5</vt:lpstr>
      <vt:lpstr>Renee Levesque and the Parti Quebecois (PQ)</vt:lpstr>
      <vt:lpstr>Ottawa Responds </vt:lpstr>
      <vt:lpstr>Slide 8</vt:lpstr>
      <vt:lpstr>The FLQ Crisis</vt:lpstr>
      <vt:lpstr>FLQ continued…</vt:lpstr>
      <vt:lpstr> James Cross    Pierre Laporte</vt:lpstr>
      <vt:lpstr>FLQ conclusion</vt:lpstr>
      <vt:lpstr>Slide 13</vt:lpstr>
      <vt:lpstr>1976- PQ takes the Legislature</vt:lpstr>
      <vt:lpstr>Slide 15</vt:lpstr>
      <vt:lpstr>The New Constitution (law of the land)</vt:lpstr>
      <vt:lpstr>Meech Lake Accord</vt:lpstr>
      <vt:lpstr>Slide 18</vt:lpstr>
      <vt:lpstr>1995 Referendum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English Relations </dc:title>
  <dc:creator>Erica Foote</dc:creator>
  <cp:lastModifiedBy>Erica Foote</cp:lastModifiedBy>
  <cp:revision>7</cp:revision>
  <dcterms:created xsi:type="dcterms:W3CDTF">2010-05-04T04:25:23Z</dcterms:created>
  <dcterms:modified xsi:type="dcterms:W3CDTF">2010-05-04T05:14:29Z</dcterms:modified>
</cp:coreProperties>
</file>