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0" r:id="rId3"/>
    <p:sldId id="259" r:id="rId4"/>
    <p:sldId id="261" r:id="rId5"/>
    <p:sldId id="257"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7" d="100"/>
          <a:sy n="77" d="100"/>
        </p:scale>
        <p:origin x="-114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CA"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0E6C7465-20EA-F34B-BB0B-82C84C9D20C4}" type="datetimeFigureOut">
              <a:rPr lang="en-US" smtClean="0"/>
              <a:pPr/>
              <a:t>9/19/15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91B14ACB-0795-C44A-B22C-114DBCD8BC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0E6C7465-20EA-F34B-BB0B-82C84C9D20C4}" type="datetimeFigureOut">
              <a:rPr lang="en-US" smtClean="0"/>
              <a:pPr/>
              <a:t>9/19/15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14ACB-0795-C44A-B22C-114DBCD8BC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0E6C7465-20EA-F34B-BB0B-82C84C9D20C4}" type="datetimeFigureOut">
              <a:rPr lang="en-US" smtClean="0"/>
              <a:pPr/>
              <a:t>9/19/15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14ACB-0795-C44A-B22C-114DBCD8BC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0E6C7465-20EA-F34B-BB0B-82C84C9D20C4}" type="datetimeFigureOut">
              <a:rPr lang="en-US" smtClean="0"/>
              <a:pPr/>
              <a:t>9/19/15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14ACB-0795-C44A-B22C-114DBCD8BC20}" type="slidenum">
              <a:rPr lang="en-US" smtClean="0"/>
              <a:pPr/>
              <a:t>‹#›</a:t>
            </a:fld>
            <a:endParaRPr lang="en-US"/>
          </a:p>
        </p:txBody>
      </p:sp>
      <p:sp>
        <p:nvSpPr>
          <p:cNvPr id="7" name="Title 6"/>
          <p:cNvSpPr>
            <a:spLocks noGrp="1"/>
          </p:cNvSpPr>
          <p:nvPr>
            <p:ph type="title"/>
          </p:nvPr>
        </p:nvSpPr>
        <p:spPr/>
        <p:txBody>
          <a:bodyPr rtlCol="0"/>
          <a:lstStyle/>
          <a:p>
            <a:r>
              <a:rPr kumimoji="0" lang="en-CA"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sp>
        <p:nvSpPr>
          <p:cNvPr id="4" name="Date Placeholder 3"/>
          <p:cNvSpPr>
            <a:spLocks noGrp="1"/>
          </p:cNvSpPr>
          <p:nvPr>
            <p:ph type="dt" sz="half" idx="10"/>
          </p:nvPr>
        </p:nvSpPr>
        <p:spPr/>
        <p:txBody>
          <a:bodyPr/>
          <a:lstStyle/>
          <a:p>
            <a:fld id="{0E6C7465-20EA-F34B-BB0B-82C84C9D20C4}" type="datetimeFigureOut">
              <a:rPr lang="en-US" smtClean="0"/>
              <a:pPr/>
              <a:t>9/19/15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14ACB-0795-C44A-B22C-114DBCD8BC2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p>
            <a:fld id="{0E6C7465-20EA-F34B-BB0B-82C84C9D20C4}" type="datetimeFigureOut">
              <a:rPr lang="en-US" smtClean="0"/>
              <a:pPr/>
              <a:t>9/19/15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14ACB-0795-C44A-B22C-114DBCD8BC20}" type="slidenum">
              <a:rPr lang="en-US" smtClean="0"/>
              <a:pPr/>
              <a:t>‹#›</a:t>
            </a:fld>
            <a:endParaRPr lang="en-US"/>
          </a:p>
        </p:txBody>
      </p:sp>
      <p:sp>
        <p:nvSpPr>
          <p:cNvPr id="8" name="Title 7"/>
          <p:cNvSpPr>
            <a:spLocks noGrp="1"/>
          </p:cNvSpPr>
          <p:nvPr>
            <p:ph type="title"/>
          </p:nvPr>
        </p:nvSpPr>
        <p:spPr/>
        <p:txBody>
          <a:bodyPr rtlCol="0"/>
          <a:lstStyle/>
          <a:p>
            <a:r>
              <a:rPr kumimoji="0" lang="en-CA"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7" name="Date Placeholder 6"/>
          <p:cNvSpPr>
            <a:spLocks noGrp="1"/>
          </p:cNvSpPr>
          <p:nvPr>
            <p:ph type="dt" sz="half" idx="10"/>
          </p:nvPr>
        </p:nvSpPr>
        <p:spPr/>
        <p:txBody>
          <a:bodyPr/>
          <a:lstStyle/>
          <a:p>
            <a:fld id="{0E6C7465-20EA-F34B-BB0B-82C84C9D20C4}" type="datetimeFigureOut">
              <a:rPr lang="en-US" smtClean="0"/>
              <a:pPr/>
              <a:t>9/19/15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B14ACB-0795-C44A-B22C-114DBCD8B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6C7465-20EA-F34B-BB0B-82C84C9D20C4}" type="datetimeFigureOut">
              <a:rPr lang="en-US" smtClean="0"/>
              <a:pPr/>
              <a:t>9/19/15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14ACB-0795-C44A-B22C-114DBCD8BC20}" type="slidenum">
              <a:rPr lang="en-US" smtClean="0"/>
              <a:pPr/>
              <a:t>‹#›</a:t>
            </a:fld>
            <a:endParaRPr lang="en-US"/>
          </a:p>
        </p:txBody>
      </p:sp>
      <p:sp>
        <p:nvSpPr>
          <p:cNvPr id="6" name="Title 5"/>
          <p:cNvSpPr>
            <a:spLocks noGrp="1"/>
          </p:cNvSpPr>
          <p:nvPr>
            <p:ph type="title"/>
          </p:nvPr>
        </p:nvSpPr>
        <p:spPr/>
        <p:txBody>
          <a:bodyPr rtlCol="0"/>
          <a:lstStyle/>
          <a:p>
            <a:r>
              <a:rPr kumimoji="0" lang="en-CA"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C7465-20EA-F34B-BB0B-82C84C9D20C4}" type="datetimeFigureOut">
              <a:rPr lang="en-US" smtClean="0"/>
              <a:pPr/>
              <a:t>9/19/15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B14ACB-0795-C44A-B22C-114DBCD8BC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CA"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CA"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E6C7465-20EA-F34B-BB0B-82C84C9D20C4}" type="datetimeFigureOut">
              <a:rPr lang="en-US" smtClean="0"/>
              <a:pPr/>
              <a:t>9/19/15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14ACB-0795-C44A-B22C-114DBCD8B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CA"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0E6C7465-20EA-F34B-BB0B-82C84C9D20C4}" type="datetimeFigureOut">
              <a:rPr lang="en-US" smtClean="0"/>
              <a:pPr/>
              <a:t>9/19/15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1B14ACB-0795-C44A-B22C-114DBCD8BC2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CA"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CA"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0E6C7465-20EA-F34B-BB0B-82C84C9D20C4}" type="datetimeFigureOut">
              <a:rPr lang="en-US" smtClean="0"/>
              <a:pPr/>
              <a:t>9/19/15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91B14ACB-0795-C44A-B22C-114DBCD8B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gif"/><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Creative Writing</a:t>
            </a:r>
            <a:endParaRPr lang="en-US" dirty="0"/>
          </a:p>
        </p:txBody>
      </p:sp>
      <p:sp>
        <p:nvSpPr>
          <p:cNvPr id="3" name="Subtitle 2"/>
          <p:cNvSpPr>
            <a:spLocks noGrp="1"/>
          </p:cNvSpPr>
          <p:nvPr>
            <p:ph type="subTitle" idx="1"/>
          </p:nvPr>
        </p:nvSpPr>
        <p:spPr/>
        <p:txBody>
          <a:bodyPr/>
          <a:lstStyle/>
          <a:p>
            <a:r>
              <a:rPr lang="en-US" dirty="0" smtClean="0"/>
              <a:t>Lesson one: Thinking outside the box</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4800" dirty="0" smtClean="0"/>
              <a:t>Each table gets </a:t>
            </a:r>
            <a:r>
              <a:rPr lang="en-US" sz="4800" dirty="0"/>
              <a:t>a candle, a box of thumbtacks, and a book of </a:t>
            </a:r>
            <a:r>
              <a:rPr lang="en-US" sz="4800" dirty="0" smtClean="0"/>
              <a:t>matches. You must attach </a:t>
            </a:r>
            <a:r>
              <a:rPr lang="en-US" sz="4800" dirty="0"/>
              <a:t>the candle to the wall so that it </a:t>
            </a:r>
            <a:r>
              <a:rPr lang="en-US" sz="4800" dirty="0" smtClean="0"/>
              <a:t>does </a:t>
            </a:r>
            <a:r>
              <a:rPr lang="en-US" sz="4800" dirty="0"/>
              <a:t>not drip onto the </a:t>
            </a:r>
            <a:r>
              <a:rPr lang="en-US" sz="4800" dirty="0" smtClean="0"/>
              <a:t>table/floor/counter </a:t>
            </a:r>
            <a:r>
              <a:rPr lang="en-US" sz="4800" dirty="0"/>
              <a:t>below.</a:t>
            </a:r>
          </a:p>
        </p:txBody>
      </p:sp>
      <p:sp>
        <p:nvSpPr>
          <p:cNvPr id="2" name="Title 1"/>
          <p:cNvSpPr>
            <a:spLocks noGrp="1"/>
          </p:cNvSpPr>
          <p:nvPr>
            <p:ph type="title"/>
          </p:nvPr>
        </p:nvSpPr>
        <p:spPr/>
        <p:txBody>
          <a:bodyPr>
            <a:normAutofit/>
          </a:bodyPr>
          <a:lstStyle/>
          <a:p>
            <a:r>
              <a:rPr lang="en-US" sz="6000" dirty="0" smtClean="0"/>
              <a:t>The Problem</a:t>
            </a:r>
            <a:endParaRPr lang="en-US"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ubtitle 11"/>
          <p:cNvSpPr>
            <a:spLocks noGrp="1"/>
          </p:cNvSpPr>
          <p:nvPr>
            <p:ph sz="half" idx="1"/>
          </p:nvPr>
        </p:nvSpPr>
        <p:spPr>
          <a:xfrm>
            <a:off x="457200" y="1600200"/>
            <a:ext cx="4038600" cy="5257800"/>
          </a:xfrm>
        </p:spPr>
        <p:txBody>
          <a:bodyPr>
            <a:normAutofit fontScale="85000" lnSpcReduction="20000"/>
          </a:bodyPr>
          <a:lstStyle/>
          <a:p>
            <a:endParaRPr lang="en-US" dirty="0" smtClean="0">
              <a:solidFill>
                <a:schemeClr val="tx1"/>
              </a:solidFill>
            </a:endParaRPr>
          </a:p>
          <a:p>
            <a:r>
              <a:rPr lang="en-US" dirty="0">
                <a:solidFill>
                  <a:schemeClr val="tx1"/>
                </a:solidFill>
              </a:rPr>
              <a:t>A</a:t>
            </a:r>
            <a:r>
              <a:rPr lang="en-US" dirty="0" smtClean="0">
                <a:solidFill>
                  <a:schemeClr val="tx1"/>
                </a:solidFill>
              </a:rPr>
              <a:t>  </a:t>
            </a:r>
            <a:r>
              <a:rPr lang="en-US" dirty="0">
                <a:solidFill>
                  <a:schemeClr val="tx1"/>
                </a:solidFill>
              </a:rPr>
              <a:t>c</a:t>
            </a:r>
            <a:r>
              <a:rPr lang="en-US" dirty="0" smtClean="0">
                <a:solidFill>
                  <a:schemeClr val="tx1"/>
                </a:solidFill>
              </a:rPr>
              <a:t>ognitive bias that limits a person to using an object only in the way it is traditionally used. </a:t>
            </a:r>
          </a:p>
          <a:p>
            <a:endParaRPr lang="en-US" dirty="0" smtClean="0"/>
          </a:p>
          <a:p>
            <a:r>
              <a:rPr lang="en-US" dirty="0"/>
              <a:t>When tested, 5-year-old children show no signs of functional </a:t>
            </a:r>
            <a:r>
              <a:rPr lang="en-US" dirty="0" smtClean="0"/>
              <a:t>fixedness. However</a:t>
            </a:r>
            <a:r>
              <a:rPr lang="en-US" dirty="0"/>
              <a:t>, by age 7, children have acquired the tendency to treat the originally intended purpose of an object as special </a:t>
            </a:r>
            <a:endParaRPr lang="en-US" dirty="0" smtClean="0">
              <a:solidFill>
                <a:schemeClr val="tx1"/>
              </a:solidFill>
            </a:endParaRPr>
          </a:p>
        </p:txBody>
      </p:sp>
      <p:sp>
        <p:nvSpPr>
          <p:cNvPr id="14" name="Content Placeholder 13"/>
          <p:cNvSpPr>
            <a:spLocks noGrp="1"/>
          </p:cNvSpPr>
          <p:nvPr>
            <p:ph sz="half" idx="2"/>
          </p:nvPr>
        </p:nvSpPr>
        <p:spPr/>
        <p:txBody>
          <a:bodyPr>
            <a:normAutofit fontScale="85000" lnSpcReduction="20000"/>
          </a:bodyPr>
          <a:lstStyle/>
          <a:p>
            <a:endParaRPr lang="en-US"/>
          </a:p>
        </p:txBody>
      </p:sp>
      <p:sp>
        <p:nvSpPr>
          <p:cNvPr id="11" name="Title 10"/>
          <p:cNvSpPr>
            <a:spLocks noGrp="1"/>
          </p:cNvSpPr>
          <p:nvPr>
            <p:ph type="title"/>
          </p:nvPr>
        </p:nvSpPr>
        <p:spPr>
          <a:xfrm>
            <a:off x="2106068" y="274638"/>
            <a:ext cx="8229600" cy="1143000"/>
          </a:xfrm>
        </p:spPr>
        <p:txBody>
          <a:bodyPr/>
          <a:lstStyle/>
          <a:p>
            <a:r>
              <a:rPr lang="en-US" dirty="0" smtClean="0">
                <a:solidFill>
                  <a:schemeClr val="tx1"/>
                </a:solidFill>
              </a:rPr>
              <a:t>Functional Fixedness: </a:t>
            </a:r>
            <a:endParaRPr lang="en-US" dirty="0"/>
          </a:p>
        </p:txBody>
      </p:sp>
      <p:pic>
        <p:nvPicPr>
          <p:cNvPr id="13" name="Picture 12" descr="candle_20106_lg.gif"/>
          <p:cNvPicPr>
            <a:picLocks noChangeAspect="1"/>
          </p:cNvPicPr>
          <p:nvPr/>
        </p:nvPicPr>
        <p:blipFill>
          <a:blip r:embed="rId2"/>
          <a:stretch>
            <a:fillRect/>
          </a:stretch>
        </p:blipFill>
        <p:spPr>
          <a:xfrm>
            <a:off x="4724959" y="1450638"/>
            <a:ext cx="3850431" cy="4454703"/>
          </a:xfrm>
          <a:prstGeom prst="rect">
            <a:avLst/>
          </a:prstGeom>
        </p:spPr>
      </p:pic>
      <p:pic>
        <p:nvPicPr>
          <p:cNvPr id="15" name="Picture 14" descr="Thumb-tack-0020-Silver-100pcs-box-10boxes-500boxes-Free-shipping.summ.jpg"/>
          <p:cNvPicPr>
            <a:picLocks noChangeAspect="1"/>
          </p:cNvPicPr>
          <p:nvPr/>
        </p:nvPicPr>
        <p:blipFill>
          <a:blip r:embed="rId3"/>
          <a:stretch>
            <a:fillRect/>
          </a:stretch>
        </p:blipFill>
        <p:spPr>
          <a:xfrm>
            <a:off x="457200" y="274638"/>
            <a:ext cx="1524000" cy="1524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smtClean="0"/>
              <a:t>The American Space agency NASA, wanted Astronauts to be able to write notes in space. The problem was that in space the ink in the pens doesn’t always flow to the point when there is no gravity. They eventually spent millions of dollars developing a pen which could be used upside down. </a:t>
            </a:r>
          </a:p>
          <a:p>
            <a:r>
              <a:rPr lang="en-US" dirty="0" smtClean="0"/>
              <a:t>The Russian space program also had to same problem. How did they solve it? They used a pencil.</a:t>
            </a:r>
            <a:endParaRPr lang="en-US" dirty="0"/>
          </a:p>
        </p:txBody>
      </p:sp>
      <p:sp>
        <p:nvSpPr>
          <p:cNvPr id="5" name="Title 4"/>
          <p:cNvSpPr>
            <a:spLocks noGrp="1"/>
          </p:cNvSpPr>
          <p:nvPr>
            <p:ph type="title"/>
          </p:nvPr>
        </p:nvSpPr>
        <p:spPr/>
        <p:txBody>
          <a:bodyPr>
            <a:normAutofit fontScale="90000"/>
          </a:bodyPr>
          <a:lstStyle/>
          <a:p>
            <a:r>
              <a:rPr lang="en-US" dirty="0" smtClean="0"/>
              <a:t>A Functional Fixedness Example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a:buNone/>
            </a:pPr>
            <a:endParaRPr lang="en-US" b="1" dirty="0" smtClean="0"/>
          </a:p>
          <a:p>
            <a:pPr>
              <a:buNone/>
            </a:pPr>
            <a:r>
              <a:rPr lang="en-US" b="1" dirty="0" smtClean="0"/>
              <a:t>   “</a:t>
            </a:r>
            <a:r>
              <a:rPr lang="en-US" b="1" dirty="0"/>
              <a:t>Problems cannot be solved by the same level of thinking that created them.</a:t>
            </a:r>
            <a:r>
              <a:rPr lang="en-US" b="1" dirty="0" smtClean="0"/>
              <a:t>”</a:t>
            </a:r>
            <a:endParaRPr lang="en-US" dirty="0" smtClean="0"/>
          </a:p>
          <a:p>
            <a:pPr>
              <a:buNone/>
            </a:pPr>
            <a:r>
              <a:rPr lang="en-US" b="1" dirty="0" smtClean="0"/>
              <a:t>				– </a:t>
            </a:r>
            <a:r>
              <a:rPr lang="en-US" b="1" dirty="0"/>
              <a:t>Albert Einstein</a:t>
            </a:r>
            <a:endParaRPr lang="en-US" dirty="0"/>
          </a:p>
          <a:p>
            <a:endParaRPr lang="en-US" dirty="0"/>
          </a:p>
        </p:txBody>
      </p:sp>
      <p:pic>
        <p:nvPicPr>
          <p:cNvPr id="6" name="Content Placeholder 5" descr="albert-einstein-1.jpg"/>
          <p:cNvPicPr>
            <a:picLocks noGrp="1" noChangeAspect="1"/>
          </p:cNvPicPr>
          <p:nvPr>
            <p:ph sz="half" idx="2"/>
          </p:nvPr>
        </p:nvPicPr>
        <p:blipFill>
          <a:blip r:embed="rId2"/>
          <a:srcRect l="-8112" r="-8112"/>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11982"/>
            <a:ext cx="4038600" cy="6546018"/>
          </a:xfrm>
        </p:spPr>
        <p:txBody>
          <a:bodyPr>
            <a:normAutofit fontScale="85000" lnSpcReduction="20000"/>
          </a:bodyPr>
          <a:lstStyle/>
          <a:p>
            <a:pPr>
              <a:buNone/>
            </a:pPr>
            <a:r>
              <a:rPr lang="en-US" dirty="0" smtClean="0"/>
              <a:t>	“</a:t>
            </a:r>
            <a:r>
              <a:rPr lang="en-US" dirty="0"/>
              <a:t>A quick thought about the disconnect between how we prepare kids for work and how work actually operates:</a:t>
            </a:r>
            <a:endParaRPr lang="en-US" dirty="0" smtClean="0"/>
          </a:p>
          <a:p>
            <a:pPr>
              <a:buNone/>
            </a:pPr>
            <a:r>
              <a:rPr lang="en-US" dirty="0" smtClean="0"/>
              <a:t>	In </a:t>
            </a:r>
            <a:r>
              <a:rPr lang="en-US" dirty="0"/>
              <a:t>school, problems almost always are </a:t>
            </a:r>
            <a:r>
              <a:rPr lang="en-US" b="1" dirty="0"/>
              <a:t>clearly defined</a:t>
            </a:r>
            <a:r>
              <a:rPr lang="en-US" dirty="0"/>
              <a:t>, </a:t>
            </a:r>
            <a:r>
              <a:rPr lang="en-US" b="1" dirty="0"/>
              <a:t>confined to a single discipline</a:t>
            </a:r>
            <a:r>
              <a:rPr lang="en-US" dirty="0"/>
              <a:t>, and have </a:t>
            </a:r>
            <a:r>
              <a:rPr lang="en-US" b="1" dirty="0"/>
              <a:t>one right answer</a:t>
            </a:r>
            <a:r>
              <a:rPr lang="en-US" dirty="0"/>
              <a:t>.</a:t>
            </a:r>
            <a:endParaRPr lang="en-US" dirty="0" smtClean="0"/>
          </a:p>
          <a:p>
            <a:pPr>
              <a:buNone/>
            </a:pPr>
            <a:r>
              <a:rPr lang="en-US" dirty="0" smtClean="0"/>
              <a:t>	But </a:t>
            </a:r>
            <a:r>
              <a:rPr lang="en-US" dirty="0"/>
              <a:t>in the workplace, they’re practically the opposite. Problems are usually </a:t>
            </a:r>
            <a:r>
              <a:rPr lang="en-US" b="1" dirty="0"/>
              <a:t>poorly defined</a:t>
            </a:r>
            <a:r>
              <a:rPr lang="en-US" dirty="0"/>
              <a:t>, </a:t>
            </a:r>
            <a:r>
              <a:rPr lang="en-US" b="1" dirty="0"/>
              <a:t>multi-disciplinary</a:t>
            </a:r>
            <a:r>
              <a:rPr lang="en-US" dirty="0"/>
              <a:t>, and have </a:t>
            </a:r>
            <a:r>
              <a:rPr lang="en-US" b="1" dirty="0"/>
              <a:t>several possible answers, none of them perfect</a:t>
            </a:r>
            <a:r>
              <a:rPr lang="en-US" dirty="0"/>
              <a:t>.” Daniel Pink</a:t>
            </a:r>
          </a:p>
          <a:p>
            <a:endParaRPr lang="en-US" dirty="0"/>
          </a:p>
        </p:txBody>
      </p:sp>
      <p:pic>
        <p:nvPicPr>
          <p:cNvPr id="5" name="Content Placeholder 4" descr="daniel_pink.jpg"/>
          <p:cNvPicPr>
            <a:picLocks noGrp="1" noChangeAspect="1"/>
          </p:cNvPicPr>
          <p:nvPr>
            <p:ph sz="half" idx="2"/>
          </p:nvPr>
        </p:nvPicPr>
        <p:blipFill>
          <a:blip r:embed="rId2"/>
          <a:srcRect t="-6034" b="-6034"/>
          <a:stretch>
            <a:fillRect/>
          </a:stretch>
        </p:blipFill>
        <p:spPr>
          <a:xfrm>
            <a:off x="5258566" y="84873"/>
            <a:ext cx="3275834" cy="3671149"/>
          </a:xfrm>
        </p:spPr>
      </p:pic>
      <p:pic>
        <p:nvPicPr>
          <p:cNvPr id="6" name="Picture 5" descr="school.jpg"/>
          <p:cNvPicPr>
            <a:picLocks noChangeAspect="1"/>
          </p:cNvPicPr>
          <p:nvPr/>
        </p:nvPicPr>
        <p:blipFill>
          <a:blip r:embed="rId3"/>
          <a:stretch>
            <a:fillRect/>
          </a:stretch>
        </p:blipFill>
        <p:spPr>
          <a:xfrm>
            <a:off x="5865186" y="3748018"/>
            <a:ext cx="2424112" cy="242411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102</TotalTime>
  <Words>296</Words>
  <Application>Microsoft Macintosh PowerPoint</Application>
  <PresentationFormat>On-screen Show (4:3)</PresentationFormat>
  <Paragraphs>18</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Concourse</vt:lpstr>
      <vt:lpstr>Creative Writing</vt:lpstr>
      <vt:lpstr>The Problem</vt:lpstr>
      <vt:lpstr>Functional Fixedness: </vt:lpstr>
      <vt:lpstr>A Functional Fixedness Example</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Erica Foote</dc:creator>
  <cp:lastModifiedBy>Erica Foote</cp:lastModifiedBy>
  <cp:revision>4</cp:revision>
  <dcterms:created xsi:type="dcterms:W3CDTF">2015-09-19T22:03:48Z</dcterms:created>
  <dcterms:modified xsi:type="dcterms:W3CDTF">2015-09-19T22:54:07Z</dcterms:modified>
</cp:coreProperties>
</file>